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8" r:id="rId5"/>
    <p:sldId id="259" r:id="rId6"/>
    <p:sldId id="260" r:id="rId7"/>
    <p:sldId id="261" r:id="rId8"/>
    <p:sldId id="262" r:id="rId9"/>
    <p:sldId id="263" r:id="rId10"/>
    <p:sldId id="264" r:id="rId11"/>
    <p:sldId id="265" r:id="rId12"/>
    <p:sldId id="266" r:id="rId13"/>
    <p:sldId id="267"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2" autoAdjust="0"/>
    <p:restoredTop sz="94660"/>
  </p:normalViewPr>
  <p:slideViewPr>
    <p:cSldViewPr snapToGrid="0">
      <p:cViewPr varScale="1">
        <p:scale>
          <a:sx n="136" d="100"/>
          <a:sy n="136" d="100"/>
        </p:scale>
        <p:origin x="28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6EFAE0-1B92-4092-8F28-48FA597500C4}"/>
              </a:ext>
            </a:extLst>
          </p:cNvPr>
          <p:cNvSpPr/>
          <p:nvPr userDrawn="1"/>
        </p:nvSpPr>
        <p:spPr>
          <a:xfrm>
            <a:off x="1203298" y="4281777"/>
            <a:ext cx="4287078" cy="1304014"/>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C256EEE-9E2A-4C77-B011-CB50FD1FE7DA}"/>
              </a:ext>
            </a:extLst>
          </p:cNvPr>
          <p:cNvSpPr/>
          <p:nvPr userDrawn="1"/>
        </p:nvSpPr>
        <p:spPr>
          <a:xfrm>
            <a:off x="1524000" y="1464129"/>
            <a:ext cx="4572000" cy="379367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8868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BA3B919-D49C-431B-BBAF-6960F81D3E95}" type="datetimeFigureOut">
              <a:rPr lang="en-CA" smtClean="0"/>
              <a:t>2021-07-12</a:t>
            </a:fld>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3FAD6E8-6334-48FE-A3F6-1AC7648E07BB}" type="slidenum">
              <a:rPr lang="en-CA" smtClean="0"/>
              <a:t>‹#›</a:t>
            </a:fld>
            <a:endParaRPr lang="en-CA"/>
          </a:p>
        </p:txBody>
      </p:sp>
    </p:spTree>
    <p:extLst>
      <p:ext uri="{BB962C8B-B14F-4D97-AF65-F5344CB8AC3E}">
        <p14:creationId xmlns:p14="http://schemas.microsoft.com/office/powerpoint/2010/main" val="1286051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6EFAE0-1B92-4092-8F28-48FA597500C4}"/>
              </a:ext>
            </a:extLst>
          </p:cNvPr>
          <p:cNvSpPr/>
          <p:nvPr userDrawn="1"/>
        </p:nvSpPr>
        <p:spPr>
          <a:xfrm>
            <a:off x="1203298" y="1435162"/>
            <a:ext cx="4287078" cy="1304014"/>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C256EEE-9E2A-4C77-B011-CB50FD1FE7DA}"/>
              </a:ext>
            </a:extLst>
          </p:cNvPr>
          <p:cNvSpPr/>
          <p:nvPr userDrawn="1"/>
        </p:nvSpPr>
        <p:spPr>
          <a:xfrm>
            <a:off x="1524000" y="680356"/>
            <a:ext cx="4572000" cy="1730829"/>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91818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1310" y="749331"/>
            <a:ext cx="7820704" cy="1325563"/>
          </a:xfrm>
        </p:spPr>
        <p:txBody>
          <a:bodyPr/>
          <a:lstStyle/>
          <a:p>
            <a:r>
              <a:rPr lang="en-US"/>
              <a:t>Click to edit Master title style</a:t>
            </a:r>
            <a:endParaRPr lang="en-US" dirty="0"/>
          </a:p>
        </p:txBody>
      </p:sp>
      <p:sp>
        <p:nvSpPr>
          <p:cNvPr id="3" name="Content Placeholder 2"/>
          <p:cNvSpPr>
            <a:spLocks noGrp="1"/>
          </p:cNvSpPr>
          <p:nvPr>
            <p:ph idx="1"/>
          </p:nvPr>
        </p:nvSpPr>
        <p:spPr>
          <a:xfrm>
            <a:off x="3941309" y="2424341"/>
            <a:ext cx="7820703" cy="16649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D8D9458E-B22D-4F7C-A651-874FE074BEA3}"/>
              </a:ext>
            </a:extLst>
          </p:cNvPr>
          <p:cNvSpPr>
            <a:spLocks noGrp="1"/>
          </p:cNvSpPr>
          <p:nvPr>
            <p:ph idx="11"/>
          </p:nvPr>
        </p:nvSpPr>
        <p:spPr>
          <a:xfrm>
            <a:off x="288472" y="749331"/>
            <a:ext cx="3086100" cy="56732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84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lgn="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lgn="r">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BA3B919-D49C-431B-BBAF-6960F81D3E95}" type="datetimeFigureOut">
              <a:rPr lang="en-CA" smtClean="0"/>
              <a:t>2021-07-12</a:t>
            </a:fld>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3FAD6E8-6334-48FE-A3F6-1AC7648E07BB}" type="slidenum">
              <a:rPr lang="en-CA" smtClean="0"/>
              <a:t>‹#›</a:t>
            </a:fld>
            <a:endParaRPr lang="en-CA"/>
          </a:p>
        </p:txBody>
      </p:sp>
    </p:spTree>
    <p:extLst>
      <p:ext uri="{BB962C8B-B14F-4D97-AF65-F5344CB8AC3E}">
        <p14:creationId xmlns:p14="http://schemas.microsoft.com/office/powerpoint/2010/main" val="2557158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BA3B919-D49C-431B-BBAF-6960F81D3E95}" type="datetimeFigureOut">
              <a:rPr lang="en-CA" smtClean="0"/>
              <a:t>2021-07-12</a:t>
            </a:fld>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3FAD6E8-6334-48FE-A3F6-1AC7648E07BB}" type="slidenum">
              <a:rPr lang="en-CA" smtClean="0"/>
              <a:t>‹#›</a:t>
            </a:fld>
            <a:endParaRPr lang="en-CA"/>
          </a:p>
        </p:txBody>
      </p:sp>
    </p:spTree>
    <p:extLst>
      <p:ext uri="{BB962C8B-B14F-4D97-AF65-F5344CB8AC3E}">
        <p14:creationId xmlns:p14="http://schemas.microsoft.com/office/powerpoint/2010/main" val="1909161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BA3B919-D49C-431B-BBAF-6960F81D3E95}" type="datetimeFigureOut">
              <a:rPr lang="en-CA" smtClean="0"/>
              <a:t>2021-07-12</a:t>
            </a:fld>
            <a:endParaRPr lang="en-CA"/>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B3FAD6E8-6334-48FE-A3F6-1AC7648E07BB}" type="slidenum">
              <a:rPr lang="en-CA" smtClean="0"/>
              <a:t>‹#›</a:t>
            </a:fld>
            <a:endParaRPr lang="en-CA"/>
          </a:p>
        </p:txBody>
      </p:sp>
    </p:spTree>
    <p:extLst>
      <p:ext uri="{BB962C8B-B14F-4D97-AF65-F5344CB8AC3E}">
        <p14:creationId xmlns:p14="http://schemas.microsoft.com/office/powerpoint/2010/main" val="28890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DBA3B919-D49C-431B-BBAF-6960F81D3E95}" type="datetimeFigureOut">
              <a:rPr lang="en-CA" smtClean="0"/>
              <a:t>2021-07-12</a:t>
            </a:fld>
            <a:endParaRPr lang="en-CA"/>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CA"/>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B3FAD6E8-6334-48FE-A3F6-1AC7648E07BB}" type="slidenum">
              <a:rPr lang="en-CA" smtClean="0"/>
              <a:t>‹#›</a:t>
            </a:fld>
            <a:endParaRPr lang="en-CA"/>
          </a:p>
        </p:txBody>
      </p:sp>
    </p:spTree>
    <p:extLst>
      <p:ext uri="{BB962C8B-B14F-4D97-AF65-F5344CB8AC3E}">
        <p14:creationId xmlns:p14="http://schemas.microsoft.com/office/powerpoint/2010/main" val="313441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BA3B919-D49C-431B-BBAF-6960F81D3E95}" type="datetimeFigureOut">
              <a:rPr lang="en-CA" smtClean="0"/>
              <a:t>2021-07-12</a:t>
            </a:fld>
            <a:endParaRPr lang="en-CA"/>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B3FAD6E8-6334-48FE-A3F6-1AC7648E07BB}" type="slidenum">
              <a:rPr lang="en-CA" smtClean="0"/>
              <a:t>‹#›</a:t>
            </a:fld>
            <a:endParaRPr lang="en-CA"/>
          </a:p>
        </p:txBody>
      </p:sp>
    </p:spTree>
    <p:extLst>
      <p:ext uri="{BB962C8B-B14F-4D97-AF65-F5344CB8AC3E}">
        <p14:creationId xmlns:p14="http://schemas.microsoft.com/office/powerpoint/2010/main" val="812277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BA3B919-D49C-431B-BBAF-6960F81D3E95}" type="datetimeFigureOut">
              <a:rPr lang="en-CA" smtClean="0"/>
              <a:t>2021-07-12</a:t>
            </a:fld>
            <a:endParaRPr lang="en-CA"/>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3FAD6E8-6334-48FE-A3F6-1AC7648E07BB}" type="slidenum">
              <a:rPr lang="en-CA" smtClean="0"/>
              <a:t>‹#›</a:t>
            </a:fld>
            <a:endParaRPr lang="en-CA"/>
          </a:p>
        </p:txBody>
      </p:sp>
    </p:spTree>
    <p:extLst>
      <p:ext uri="{BB962C8B-B14F-4D97-AF65-F5344CB8AC3E}">
        <p14:creationId xmlns:p14="http://schemas.microsoft.com/office/powerpoint/2010/main" val="45391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6"/>
            <a:ext cx="5257800" cy="16649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Logo&#10;&#10;Description automatically generated">
            <a:extLst>
              <a:ext uri="{FF2B5EF4-FFF2-40B4-BE49-F238E27FC236}">
                <a16:creationId xmlns:a16="http://schemas.microsoft.com/office/drawing/2014/main" id="{D9E4E0BA-BA07-488D-B780-344D2DE9097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052956" y="6192176"/>
            <a:ext cx="1662953" cy="297080"/>
          </a:xfrm>
          <a:prstGeom prst="rect">
            <a:avLst/>
          </a:prstGeom>
        </p:spPr>
      </p:pic>
    </p:spTree>
    <p:extLst>
      <p:ext uri="{BB962C8B-B14F-4D97-AF65-F5344CB8AC3E}">
        <p14:creationId xmlns:p14="http://schemas.microsoft.com/office/powerpoint/2010/main" val="632065490"/>
      </p:ext>
    </p:extLst>
  </p:cSld>
  <p:clrMap bg1="lt1" tx1="dk1" bg2="lt2" tx2="dk2" accent1="accent1" accent2="accent2" accent3="accent3" accent4="accent4" accent5="accent5" accent6="accent6" hlink="hlink" folHlink="folHlink"/>
  <p:sldLayoutIdLst>
    <p:sldLayoutId id="2147483673" r:id="rId1"/>
    <p:sldLayoutId id="2147483682"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2h.media/"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6EEB-1CFD-4CBC-A9AF-86FE21C03B59}"/>
              </a:ext>
            </a:extLst>
          </p:cNvPr>
          <p:cNvSpPr txBox="1">
            <a:spLocks/>
          </p:cNvSpPr>
          <p:nvPr/>
        </p:nvSpPr>
        <p:spPr>
          <a:xfrm>
            <a:off x="1524000" y="2541813"/>
            <a:ext cx="9144000" cy="968149"/>
          </a:xfrm>
          <a:prstGeom prst="rect">
            <a:avLst/>
          </a:prstGeom>
        </p:spPr>
        <p:txBody>
          <a:bodyPr anchor="b"/>
          <a:lstStyle>
            <a:lvl1pPr algn="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t>Crowdfunding Workshop</a:t>
            </a:r>
          </a:p>
        </p:txBody>
      </p:sp>
      <p:sp>
        <p:nvSpPr>
          <p:cNvPr id="3" name="Subtitle 2">
            <a:extLst>
              <a:ext uri="{FF2B5EF4-FFF2-40B4-BE49-F238E27FC236}">
                <a16:creationId xmlns:a16="http://schemas.microsoft.com/office/drawing/2014/main" id="{D1590C09-44E9-4BF2-8698-86541519A74B}"/>
              </a:ext>
            </a:extLst>
          </p:cNvPr>
          <p:cNvSpPr txBox="1">
            <a:spLocks/>
          </p:cNvSpPr>
          <p:nvPr/>
        </p:nvSpPr>
        <p:spPr>
          <a:xfrm>
            <a:off x="1524000" y="3879624"/>
            <a:ext cx="9144000" cy="354645"/>
          </a:xfrm>
          <a:prstGeom prst="rect">
            <a:avLst/>
          </a:prstGeom>
        </p:spPr>
        <p:txBody>
          <a:bodyPr>
            <a:normAutofit/>
          </a:bodyPr>
          <a:lstStyle>
            <a:lvl1pPr marL="0" indent="0" algn="r" defTabSz="914400" rtl="0" eaLnBrk="1" latinLnBrk="0" hangingPunct="1">
              <a:lnSpc>
                <a:spcPct val="90000"/>
              </a:lnSpc>
              <a:spcBef>
                <a:spcPts val="1000"/>
              </a:spcBef>
              <a:buFont typeface="Arial" panose="020B0604020202020204" pitchFamily="34" charset="0"/>
              <a:buNone/>
              <a:defRPr lang="en-US" sz="1600" b="0" kern="1200" cap="none"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cap="all"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2" algn="r"/>
            <a:r>
              <a:rPr lang="en-US" b="1" i="0" dirty="0">
                <a:solidFill>
                  <a:srgbClr val="0D1426"/>
                </a:solidFill>
                <a:effectLst/>
                <a:latin typeface="Roboto" panose="02000000000000000000" pitchFamily="2" charset="0"/>
              </a:rPr>
              <a:t>plan for hidden expenses and avoid common pitfalls</a:t>
            </a:r>
            <a:endParaRPr lang="en-US" b="1" dirty="0"/>
          </a:p>
        </p:txBody>
      </p:sp>
      <p:cxnSp>
        <p:nvCxnSpPr>
          <p:cNvPr id="4" name="Straight Connector 3">
            <a:extLst>
              <a:ext uri="{FF2B5EF4-FFF2-40B4-BE49-F238E27FC236}">
                <a16:creationId xmlns:a16="http://schemas.microsoft.com/office/drawing/2014/main" id="{E032B632-7131-457C-A231-A7B8D4EC753E}"/>
              </a:ext>
            </a:extLst>
          </p:cNvPr>
          <p:cNvCxnSpPr>
            <a:cxnSpLocks/>
          </p:cNvCxnSpPr>
          <p:nvPr/>
        </p:nvCxnSpPr>
        <p:spPr>
          <a:xfrm>
            <a:off x="2128157" y="3661622"/>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 name="Text Placeholder 27">
            <a:extLst>
              <a:ext uri="{FF2B5EF4-FFF2-40B4-BE49-F238E27FC236}">
                <a16:creationId xmlns:a16="http://schemas.microsoft.com/office/drawing/2014/main" id="{3F620823-1997-4A75-B64A-A67A466E3FB2}"/>
              </a:ext>
            </a:extLst>
          </p:cNvPr>
          <p:cNvSpPr txBox="1">
            <a:spLocks/>
          </p:cNvSpPr>
          <p:nvPr/>
        </p:nvSpPr>
        <p:spPr>
          <a:xfrm>
            <a:off x="1192412" y="854532"/>
            <a:ext cx="320702" cy="3395520"/>
          </a:xfrm>
          <a:prstGeom prst="rect">
            <a:avLst/>
          </a:prstGeom>
        </p:spPr>
        <p:txBody>
          <a:bodyPr vert="vert270"/>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400" dirty="0"/>
              <a:t>Last Updated | July 09, 2021</a:t>
            </a:r>
          </a:p>
        </p:txBody>
      </p:sp>
      <p:sp>
        <p:nvSpPr>
          <p:cNvPr id="6" name="Text Placeholder 30">
            <a:extLst>
              <a:ext uri="{FF2B5EF4-FFF2-40B4-BE49-F238E27FC236}">
                <a16:creationId xmlns:a16="http://schemas.microsoft.com/office/drawing/2014/main" id="{D695AEBC-7EEC-42BA-B16E-463626901786}"/>
              </a:ext>
            </a:extLst>
          </p:cNvPr>
          <p:cNvSpPr txBox="1">
            <a:spLocks/>
          </p:cNvSpPr>
          <p:nvPr/>
        </p:nvSpPr>
        <p:spPr>
          <a:xfrm>
            <a:off x="1524000" y="2095092"/>
            <a:ext cx="9144000" cy="4572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t>Beginner</a:t>
            </a:r>
          </a:p>
        </p:txBody>
      </p:sp>
    </p:spTree>
    <p:extLst>
      <p:ext uri="{BB962C8B-B14F-4D97-AF65-F5344CB8AC3E}">
        <p14:creationId xmlns:p14="http://schemas.microsoft.com/office/powerpoint/2010/main" val="3987509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62F-8523-4675-9A3C-AF4E401493C9}"/>
              </a:ext>
            </a:extLst>
          </p:cNvPr>
          <p:cNvSpPr txBox="1">
            <a:spLocks/>
          </p:cNvSpPr>
          <p:nvPr/>
        </p:nvSpPr>
        <p:spPr>
          <a:xfrm>
            <a:off x="1524000" y="674913"/>
            <a:ext cx="9144000" cy="968149"/>
          </a:xfrm>
          <a:prstGeom prst="rect">
            <a:avLst/>
          </a:prstGeom>
        </p:spPr>
        <p:txBody>
          <a:bodyPr anchor="b"/>
          <a:lstStyle>
            <a:lvl1pPr algn="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t>Financial Breakdown</a:t>
            </a:r>
          </a:p>
        </p:txBody>
      </p:sp>
      <p:sp>
        <p:nvSpPr>
          <p:cNvPr id="3" name="Subtitle 2">
            <a:extLst>
              <a:ext uri="{FF2B5EF4-FFF2-40B4-BE49-F238E27FC236}">
                <a16:creationId xmlns:a16="http://schemas.microsoft.com/office/drawing/2014/main" id="{AEA833A1-EA27-4348-A40C-FBCC23E352E4}"/>
              </a:ext>
            </a:extLst>
          </p:cNvPr>
          <p:cNvSpPr txBox="1">
            <a:spLocks/>
          </p:cNvSpPr>
          <p:nvPr/>
        </p:nvSpPr>
        <p:spPr>
          <a:xfrm>
            <a:off x="1524000" y="2012724"/>
            <a:ext cx="9144000" cy="354645"/>
          </a:xfrm>
          <a:prstGeom prst="rect">
            <a:avLst/>
          </a:prstGeom>
        </p:spPr>
        <p:txBody>
          <a:bodyPr>
            <a:normAutofit/>
          </a:bodyPr>
          <a:lstStyle>
            <a:lvl1pPr marL="0" indent="0" algn="r" defTabSz="914400" rtl="0" eaLnBrk="1" latinLnBrk="0" hangingPunct="1">
              <a:lnSpc>
                <a:spcPct val="90000"/>
              </a:lnSpc>
              <a:spcBef>
                <a:spcPts val="1000"/>
              </a:spcBef>
              <a:buFont typeface="Arial" panose="020B0604020202020204" pitchFamily="34" charset="0"/>
              <a:buNone/>
              <a:defRPr lang="en-US" sz="1600" b="0" kern="1200" cap="none"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cap="all"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2" algn="r"/>
            <a:r>
              <a:rPr lang="en-US" b="1" i="0" dirty="0">
                <a:solidFill>
                  <a:srgbClr val="0D1426"/>
                </a:solidFill>
                <a:effectLst/>
                <a:latin typeface="Roboto" panose="02000000000000000000" pitchFamily="2" charset="0"/>
              </a:rPr>
              <a:t>Understand the types of costs</a:t>
            </a:r>
            <a:endParaRPr lang="en-US" b="1" dirty="0"/>
          </a:p>
        </p:txBody>
      </p:sp>
      <p:cxnSp>
        <p:nvCxnSpPr>
          <p:cNvPr id="4" name="Straight Connector 3">
            <a:extLst>
              <a:ext uri="{FF2B5EF4-FFF2-40B4-BE49-F238E27FC236}">
                <a16:creationId xmlns:a16="http://schemas.microsoft.com/office/drawing/2014/main" id="{546CE975-B8F4-4C63-8605-2EF2426A010A}"/>
              </a:ext>
            </a:extLst>
          </p:cNvPr>
          <p:cNvCxnSpPr>
            <a:cxnSpLocks/>
          </p:cNvCxnSpPr>
          <p:nvPr/>
        </p:nvCxnSpPr>
        <p:spPr>
          <a:xfrm>
            <a:off x="2128157" y="1794722"/>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751021C-6C95-4DA7-A450-E091C7DFD650}"/>
              </a:ext>
            </a:extLst>
          </p:cNvPr>
          <p:cNvSpPr txBox="1"/>
          <p:nvPr/>
        </p:nvSpPr>
        <p:spPr>
          <a:xfrm>
            <a:off x="1137556" y="3429000"/>
            <a:ext cx="2993572" cy="2308324"/>
          </a:xfrm>
          <a:prstGeom prst="rect">
            <a:avLst/>
          </a:prstGeom>
          <a:noFill/>
        </p:spPr>
        <p:txBody>
          <a:bodyPr wrap="square" rtlCol="0">
            <a:spAutoFit/>
          </a:bodyPr>
          <a:lstStyle/>
          <a:p>
            <a:r>
              <a:rPr lang="en-CA" sz="1600" b="1" cap="all" dirty="0">
                <a:solidFill>
                  <a:schemeClr val="tx2"/>
                </a:solidFill>
              </a:rPr>
              <a:t>Investment</a:t>
            </a:r>
          </a:p>
          <a:p>
            <a:pPr marL="285750" indent="-285750">
              <a:buFont typeface="Wingdings" panose="05000000000000000000" pitchFamily="2" charset="2"/>
              <a:buChar char="§"/>
            </a:pPr>
            <a:r>
              <a:rPr lang="en-CA" sz="1600" dirty="0"/>
              <a:t>Prototyping</a:t>
            </a:r>
          </a:p>
          <a:p>
            <a:pPr marL="285750" indent="-285750">
              <a:buFont typeface="Wingdings" panose="05000000000000000000" pitchFamily="2" charset="2"/>
              <a:buChar char="§"/>
            </a:pPr>
            <a:r>
              <a:rPr lang="en-CA" sz="1600" dirty="0"/>
              <a:t>Media</a:t>
            </a:r>
          </a:p>
          <a:p>
            <a:pPr marL="285750" indent="-285750">
              <a:buFont typeface="Wingdings" panose="05000000000000000000" pitchFamily="2" charset="2"/>
              <a:buChar char="§"/>
            </a:pPr>
            <a:r>
              <a:rPr lang="en-CA" sz="1600" dirty="0"/>
              <a:t>Marketing strategy</a:t>
            </a:r>
          </a:p>
          <a:p>
            <a:pPr marL="285750" indent="-285750">
              <a:buFont typeface="Wingdings" panose="05000000000000000000" pitchFamily="2" charset="2"/>
              <a:buChar char="§"/>
            </a:pPr>
            <a:r>
              <a:rPr lang="en-CA" sz="1600" dirty="0"/>
              <a:t>Samples</a:t>
            </a:r>
          </a:p>
          <a:p>
            <a:pPr marL="285750" indent="-285750">
              <a:buFont typeface="Wingdings" panose="05000000000000000000" pitchFamily="2" charset="2"/>
              <a:buChar char="§"/>
            </a:pPr>
            <a:r>
              <a:rPr lang="en-CA" sz="1600" dirty="0"/>
              <a:t>Setup</a:t>
            </a:r>
          </a:p>
          <a:p>
            <a:pPr marL="285750" indent="-285750">
              <a:buFont typeface="Wingdings" panose="05000000000000000000" pitchFamily="2" charset="2"/>
              <a:buChar char="§"/>
            </a:pPr>
            <a:r>
              <a:rPr lang="en-CA" sz="1600" dirty="0"/>
              <a:t>Warehousing</a:t>
            </a:r>
          </a:p>
          <a:p>
            <a:pPr marL="285750" indent="-285750">
              <a:buFont typeface="Wingdings" panose="05000000000000000000" pitchFamily="2" charset="2"/>
              <a:buChar char="§"/>
            </a:pPr>
            <a:r>
              <a:rPr lang="en-CA" sz="1600" dirty="0"/>
              <a:t>Digital advertising</a:t>
            </a:r>
          </a:p>
          <a:p>
            <a:pPr marL="285750" indent="-285750">
              <a:buFont typeface="Wingdings" panose="05000000000000000000" pitchFamily="2" charset="2"/>
              <a:buChar char="§"/>
            </a:pPr>
            <a:endParaRPr lang="en-CA" sz="1600" dirty="0"/>
          </a:p>
        </p:txBody>
      </p:sp>
      <p:sp>
        <p:nvSpPr>
          <p:cNvPr id="7" name="TextBox 6">
            <a:extLst>
              <a:ext uri="{FF2B5EF4-FFF2-40B4-BE49-F238E27FC236}">
                <a16:creationId xmlns:a16="http://schemas.microsoft.com/office/drawing/2014/main" id="{C5B3C59D-9706-4E7D-8858-2769FFECCE53}"/>
              </a:ext>
            </a:extLst>
          </p:cNvPr>
          <p:cNvSpPr txBox="1"/>
          <p:nvPr/>
        </p:nvSpPr>
        <p:spPr>
          <a:xfrm>
            <a:off x="4321628" y="3429000"/>
            <a:ext cx="2993572" cy="2800767"/>
          </a:xfrm>
          <a:prstGeom prst="rect">
            <a:avLst/>
          </a:prstGeom>
          <a:noFill/>
        </p:spPr>
        <p:txBody>
          <a:bodyPr wrap="square" rtlCol="0">
            <a:spAutoFit/>
          </a:bodyPr>
          <a:lstStyle/>
          <a:p>
            <a:r>
              <a:rPr lang="en-CA" sz="1600" b="1" cap="all" dirty="0">
                <a:solidFill>
                  <a:schemeClr val="tx2"/>
                </a:solidFill>
              </a:rPr>
              <a:t>Production*</a:t>
            </a:r>
          </a:p>
          <a:p>
            <a:pPr marL="285750" indent="-285750">
              <a:buFont typeface="Wingdings" panose="05000000000000000000" pitchFamily="2" charset="2"/>
              <a:buChar char="§"/>
            </a:pPr>
            <a:r>
              <a:rPr lang="en-CA" sz="1600" dirty="0"/>
              <a:t>Manufacturing</a:t>
            </a:r>
          </a:p>
          <a:p>
            <a:pPr marL="285750" indent="-285750">
              <a:buFont typeface="Wingdings" panose="05000000000000000000" pitchFamily="2" charset="2"/>
              <a:buChar char="§"/>
            </a:pPr>
            <a:r>
              <a:rPr lang="en-CA" sz="1600" dirty="0"/>
              <a:t>Shipping from the factory</a:t>
            </a:r>
          </a:p>
          <a:p>
            <a:pPr marL="285750" indent="-285750">
              <a:buFont typeface="Wingdings" panose="05000000000000000000" pitchFamily="2" charset="2"/>
              <a:buChar char="§"/>
            </a:pPr>
            <a:r>
              <a:rPr lang="en-CA" sz="1600" dirty="0"/>
              <a:t>Shipping to backers</a:t>
            </a:r>
          </a:p>
          <a:p>
            <a:pPr marL="285750" indent="-285750">
              <a:buFont typeface="Wingdings" panose="05000000000000000000" pitchFamily="2" charset="2"/>
              <a:buChar char="§"/>
            </a:pPr>
            <a:r>
              <a:rPr lang="en-CA" sz="1600" dirty="0"/>
              <a:t>VAT/Duty</a:t>
            </a:r>
          </a:p>
          <a:p>
            <a:pPr marL="285750" indent="-285750">
              <a:buFont typeface="Wingdings" panose="05000000000000000000" pitchFamily="2" charset="2"/>
              <a:buChar char="§"/>
            </a:pPr>
            <a:r>
              <a:rPr lang="en-CA" sz="1600" dirty="0"/>
              <a:t>Packing materials</a:t>
            </a:r>
          </a:p>
          <a:p>
            <a:pPr marL="285750" indent="-285750">
              <a:buFont typeface="Wingdings" panose="05000000000000000000" pitchFamily="2" charset="2"/>
              <a:buChar char="§"/>
            </a:pPr>
            <a:r>
              <a:rPr lang="en-CA" sz="1600" dirty="0"/>
              <a:t>Fulfillment service</a:t>
            </a:r>
          </a:p>
          <a:p>
            <a:pPr marL="285750" indent="-285750">
              <a:buFont typeface="Wingdings" panose="05000000000000000000" pitchFamily="2" charset="2"/>
              <a:buChar char="§"/>
            </a:pPr>
            <a:r>
              <a:rPr lang="en-CA" sz="1600" dirty="0"/>
              <a:t>Platform fees (~9%)</a:t>
            </a:r>
          </a:p>
          <a:p>
            <a:pPr marL="285750" indent="-285750">
              <a:buFont typeface="Wingdings" panose="05000000000000000000" pitchFamily="2" charset="2"/>
              <a:buChar char="§"/>
            </a:pPr>
            <a:endParaRPr lang="en-CA" sz="1600" dirty="0"/>
          </a:p>
          <a:p>
            <a:pPr marL="285750" indent="-285750">
              <a:buFont typeface="Wingdings" panose="05000000000000000000" pitchFamily="2" charset="2"/>
              <a:buChar char="§"/>
            </a:pPr>
            <a:endParaRPr lang="en-CA" sz="1600" dirty="0"/>
          </a:p>
          <a:p>
            <a:pPr marL="285750" indent="-285750">
              <a:buFont typeface="Wingdings" panose="05000000000000000000" pitchFamily="2" charset="2"/>
              <a:buChar char="§"/>
            </a:pPr>
            <a:endParaRPr lang="en-CA" sz="1600" dirty="0"/>
          </a:p>
        </p:txBody>
      </p:sp>
      <p:sp>
        <p:nvSpPr>
          <p:cNvPr id="8" name="TextBox 7">
            <a:extLst>
              <a:ext uri="{FF2B5EF4-FFF2-40B4-BE49-F238E27FC236}">
                <a16:creationId xmlns:a16="http://schemas.microsoft.com/office/drawing/2014/main" id="{64959145-9968-4547-9E7E-D9055889E1BE}"/>
              </a:ext>
            </a:extLst>
          </p:cNvPr>
          <p:cNvSpPr txBox="1"/>
          <p:nvPr/>
        </p:nvSpPr>
        <p:spPr>
          <a:xfrm>
            <a:off x="8060872" y="3423557"/>
            <a:ext cx="2993572" cy="2800767"/>
          </a:xfrm>
          <a:prstGeom prst="rect">
            <a:avLst/>
          </a:prstGeom>
          <a:noFill/>
        </p:spPr>
        <p:txBody>
          <a:bodyPr wrap="square" rtlCol="0">
            <a:spAutoFit/>
          </a:bodyPr>
          <a:lstStyle/>
          <a:p>
            <a:r>
              <a:rPr lang="en-CA" sz="1600" b="1" cap="all" dirty="0">
                <a:solidFill>
                  <a:schemeClr val="tx2"/>
                </a:solidFill>
              </a:rPr>
              <a:t>Operation</a:t>
            </a:r>
          </a:p>
          <a:p>
            <a:pPr marL="285750" indent="-285750">
              <a:buFont typeface="Wingdings" panose="05000000000000000000" pitchFamily="2" charset="2"/>
              <a:buChar char="§"/>
            </a:pPr>
            <a:r>
              <a:rPr lang="en-CA" sz="1600" dirty="0"/>
              <a:t>Media</a:t>
            </a:r>
          </a:p>
          <a:p>
            <a:pPr marL="285750" indent="-285750">
              <a:buFont typeface="Wingdings" panose="05000000000000000000" pitchFamily="2" charset="2"/>
              <a:buChar char="§"/>
            </a:pPr>
            <a:r>
              <a:rPr lang="en-CA" sz="1600" dirty="0"/>
              <a:t>Marketing strategy</a:t>
            </a:r>
          </a:p>
          <a:p>
            <a:pPr marL="285750" indent="-285750">
              <a:buFont typeface="Wingdings" panose="05000000000000000000" pitchFamily="2" charset="2"/>
              <a:buChar char="§"/>
            </a:pPr>
            <a:r>
              <a:rPr lang="en-CA" sz="1600" dirty="0"/>
              <a:t>Samples</a:t>
            </a:r>
          </a:p>
          <a:p>
            <a:pPr marL="285750" indent="-285750">
              <a:buFont typeface="Wingdings" panose="05000000000000000000" pitchFamily="2" charset="2"/>
              <a:buChar char="§"/>
            </a:pPr>
            <a:r>
              <a:rPr lang="en-CA" sz="1600" dirty="0"/>
              <a:t>Warehousing</a:t>
            </a:r>
          </a:p>
          <a:p>
            <a:pPr marL="285750" indent="-285750">
              <a:buFont typeface="Wingdings" panose="05000000000000000000" pitchFamily="2" charset="2"/>
              <a:buChar char="§"/>
            </a:pPr>
            <a:r>
              <a:rPr lang="en-CA" sz="1600" dirty="0"/>
              <a:t>Packing materials</a:t>
            </a:r>
          </a:p>
          <a:p>
            <a:pPr marL="285750" indent="-285750">
              <a:buFont typeface="Wingdings" panose="05000000000000000000" pitchFamily="2" charset="2"/>
              <a:buChar char="§"/>
            </a:pPr>
            <a:r>
              <a:rPr lang="en-CA" sz="1600" dirty="0"/>
              <a:t>Fulfillment service</a:t>
            </a:r>
          </a:p>
          <a:p>
            <a:pPr marL="285750" indent="-285750">
              <a:buFont typeface="Wingdings" panose="05000000000000000000" pitchFamily="2" charset="2"/>
              <a:buChar char="§"/>
            </a:pPr>
            <a:r>
              <a:rPr lang="en-CA" sz="1600" dirty="0"/>
              <a:t>Website</a:t>
            </a:r>
          </a:p>
          <a:p>
            <a:pPr marL="285750" indent="-285750">
              <a:buFont typeface="Wingdings" panose="05000000000000000000" pitchFamily="2" charset="2"/>
              <a:buChar char="§"/>
            </a:pPr>
            <a:endParaRPr lang="en-CA" sz="1600" dirty="0"/>
          </a:p>
          <a:p>
            <a:pPr marL="285750" indent="-285750">
              <a:buFont typeface="Wingdings" panose="05000000000000000000" pitchFamily="2" charset="2"/>
              <a:buChar char="§"/>
            </a:pPr>
            <a:endParaRPr lang="en-CA" sz="1600" dirty="0"/>
          </a:p>
          <a:p>
            <a:pPr marL="285750" indent="-285750">
              <a:buFont typeface="Wingdings" panose="05000000000000000000" pitchFamily="2" charset="2"/>
              <a:buChar char="§"/>
            </a:pPr>
            <a:endParaRPr lang="en-CA" sz="1600" dirty="0"/>
          </a:p>
        </p:txBody>
      </p:sp>
      <p:sp>
        <p:nvSpPr>
          <p:cNvPr id="10" name="TextBox 9">
            <a:extLst>
              <a:ext uri="{FF2B5EF4-FFF2-40B4-BE49-F238E27FC236}">
                <a16:creationId xmlns:a16="http://schemas.microsoft.com/office/drawing/2014/main" id="{33DBE26D-6583-487A-B5EA-1714A606B045}"/>
              </a:ext>
            </a:extLst>
          </p:cNvPr>
          <p:cNvSpPr txBox="1"/>
          <p:nvPr/>
        </p:nvSpPr>
        <p:spPr>
          <a:xfrm>
            <a:off x="1137556" y="6123215"/>
            <a:ext cx="8425544" cy="830997"/>
          </a:xfrm>
          <a:prstGeom prst="rect">
            <a:avLst/>
          </a:prstGeom>
          <a:noFill/>
        </p:spPr>
        <p:txBody>
          <a:bodyPr wrap="square" rtlCol="0">
            <a:spAutoFit/>
          </a:bodyPr>
          <a:lstStyle/>
          <a:p>
            <a:r>
              <a:rPr lang="en-CA" sz="1600" b="1" cap="all" dirty="0">
                <a:solidFill>
                  <a:schemeClr val="tx2"/>
                </a:solidFill>
              </a:rPr>
              <a:t>*These are the only ones you get to recoup during the campaign</a:t>
            </a:r>
            <a:endParaRPr lang="en-CA" sz="1600" dirty="0"/>
          </a:p>
          <a:p>
            <a:pPr marL="285750" indent="-285750">
              <a:buFont typeface="Wingdings" panose="05000000000000000000" pitchFamily="2" charset="2"/>
              <a:buChar char="§"/>
            </a:pPr>
            <a:endParaRPr lang="en-CA" sz="1600" dirty="0"/>
          </a:p>
          <a:p>
            <a:pPr marL="285750" indent="-285750">
              <a:buFont typeface="Wingdings" panose="05000000000000000000" pitchFamily="2" charset="2"/>
              <a:buChar char="§"/>
            </a:pPr>
            <a:endParaRPr lang="en-CA" sz="1600" dirty="0"/>
          </a:p>
        </p:txBody>
      </p:sp>
    </p:spTree>
    <p:extLst>
      <p:ext uri="{BB962C8B-B14F-4D97-AF65-F5344CB8AC3E}">
        <p14:creationId xmlns:p14="http://schemas.microsoft.com/office/powerpoint/2010/main" val="1274323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62F-8523-4675-9A3C-AF4E401493C9}"/>
              </a:ext>
            </a:extLst>
          </p:cNvPr>
          <p:cNvSpPr txBox="1">
            <a:spLocks/>
          </p:cNvSpPr>
          <p:nvPr/>
        </p:nvSpPr>
        <p:spPr>
          <a:xfrm>
            <a:off x="1524000" y="674913"/>
            <a:ext cx="9144000" cy="968149"/>
          </a:xfrm>
          <a:prstGeom prst="rect">
            <a:avLst/>
          </a:prstGeom>
        </p:spPr>
        <p:txBody>
          <a:bodyPr anchor="b"/>
          <a:lstStyle>
            <a:lvl1pPr algn="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t>Stretch Goals</a:t>
            </a:r>
          </a:p>
        </p:txBody>
      </p:sp>
      <p:sp>
        <p:nvSpPr>
          <p:cNvPr id="3" name="Subtitle 2">
            <a:extLst>
              <a:ext uri="{FF2B5EF4-FFF2-40B4-BE49-F238E27FC236}">
                <a16:creationId xmlns:a16="http://schemas.microsoft.com/office/drawing/2014/main" id="{AEA833A1-EA27-4348-A40C-FBCC23E352E4}"/>
              </a:ext>
            </a:extLst>
          </p:cNvPr>
          <p:cNvSpPr txBox="1">
            <a:spLocks/>
          </p:cNvSpPr>
          <p:nvPr/>
        </p:nvSpPr>
        <p:spPr>
          <a:xfrm>
            <a:off x="1524000" y="2012724"/>
            <a:ext cx="9144000" cy="354645"/>
          </a:xfrm>
          <a:prstGeom prst="rect">
            <a:avLst/>
          </a:prstGeom>
        </p:spPr>
        <p:txBody>
          <a:bodyPr>
            <a:normAutofit/>
          </a:bodyPr>
          <a:lstStyle>
            <a:lvl1pPr marL="0" indent="0" algn="r" defTabSz="914400" rtl="0" eaLnBrk="1" latinLnBrk="0" hangingPunct="1">
              <a:lnSpc>
                <a:spcPct val="90000"/>
              </a:lnSpc>
              <a:spcBef>
                <a:spcPts val="1000"/>
              </a:spcBef>
              <a:buFont typeface="Arial" panose="020B0604020202020204" pitchFamily="34" charset="0"/>
              <a:buNone/>
              <a:defRPr lang="en-US" sz="1600" b="0" kern="1200" cap="none"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cap="all"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2" algn="r"/>
            <a:r>
              <a:rPr lang="en-US" b="1" i="0" dirty="0">
                <a:solidFill>
                  <a:srgbClr val="0D1426"/>
                </a:solidFill>
                <a:effectLst/>
                <a:latin typeface="Roboto" panose="02000000000000000000" pitchFamily="2" charset="0"/>
              </a:rPr>
              <a:t>Can we have more stuff? And can it be free?</a:t>
            </a:r>
            <a:endParaRPr lang="en-US" b="1" dirty="0"/>
          </a:p>
        </p:txBody>
      </p:sp>
      <p:cxnSp>
        <p:nvCxnSpPr>
          <p:cNvPr id="4" name="Straight Connector 3">
            <a:extLst>
              <a:ext uri="{FF2B5EF4-FFF2-40B4-BE49-F238E27FC236}">
                <a16:creationId xmlns:a16="http://schemas.microsoft.com/office/drawing/2014/main" id="{546CE975-B8F4-4C63-8605-2EF2426A010A}"/>
              </a:ext>
            </a:extLst>
          </p:cNvPr>
          <p:cNvCxnSpPr>
            <a:cxnSpLocks/>
          </p:cNvCxnSpPr>
          <p:nvPr/>
        </p:nvCxnSpPr>
        <p:spPr>
          <a:xfrm>
            <a:off x="2128157" y="1794722"/>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751021C-6C95-4DA7-A450-E091C7DFD650}"/>
              </a:ext>
            </a:extLst>
          </p:cNvPr>
          <p:cNvSpPr txBox="1"/>
          <p:nvPr/>
        </p:nvSpPr>
        <p:spPr>
          <a:xfrm>
            <a:off x="1137556" y="3429000"/>
            <a:ext cx="6711044" cy="1323439"/>
          </a:xfrm>
          <a:prstGeom prst="rect">
            <a:avLst/>
          </a:prstGeom>
          <a:noFill/>
        </p:spPr>
        <p:txBody>
          <a:bodyPr wrap="square" rtlCol="0">
            <a:spAutoFit/>
          </a:bodyPr>
          <a:lstStyle/>
          <a:p>
            <a:r>
              <a:rPr lang="en-CA" sz="1600" b="1" cap="all" dirty="0">
                <a:solidFill>
                  <a:schemeClr val="tx2"/>
                </a:solidFill>
              </a:rPr>
              <a:t>What is a Stretch Goal?</a:t>
            </a:r>
          </a:p>
          <a:p>
            <a:r>
              <a:rPr lang="en-CA" sz="1600" dirty="0"/>
              <a:t>Additional value that is automatically added to the campaign if the funding level far exceeds the goal. This could be a new feature, improved component, or even a purchasable add-on.</a:t>
            </a:r>
          </a:p>
          <a:p>
            <a:pPr marL="285750" indent="-285750">
              <a:buFont typeface="Wingdings" panose="05000000000000000000" pitchFamily="2" charset="2"/>
              <a:buChar char="§"/>
            </a:pPr>
            <a:endParaRPr lang="en-CA" sz="1600" dirty="0"/>
          </a:p>
        </p:txBody>
      </p:sp>
      <p:sp>
        <p:nvSpPr>
          <p:cNvPr id="8" name="TextBox 7">
            <a:extLst>
              <a:ext uri="{FF2B5EF4-FFF2-40B4-BE49-F238E27FC236}">
                <a16:creationId xmlns:a16="http://schemas.microsoft.com/office/drawing/2014/main" id="{64959145-9968-4547-9E7E-D9055889E1BE}"/>
              </a:ext>
            </a:extLst>
          </p:cNvPr>
          <p:cNvSpPr txBox="1"/>
          <p:nvPr/>
        </p:nvSpPr>
        <p:spPr>
          <a:xfrm>
            <a:off x="8060872" y="3423557"/>
            <a:ext cx="2993572" cy="1815882"/>
          </a:xfrm>
          <a:prstGeom prst="rect">
            <a:avLst/>
          </a:prstGeom>
          <a:noFill/>
        </p:spPr>
        <p:txBody>
          <a:bodyPr wrap="square" rtlCol="0">
            <a:spAutoFit/>
          </a:bodyPr>
          <a:lstStyle/>
          <a:p>
            <a:r>
              <a:rPr lang="en-CA" sz="1600" b="1" cap="all" dirty="0">
                <a:solidFill>
                  <a:schemeClr val="tx2"/>
                </a:solidFill>
              </a:rPr>
              <a:t>Effective Goal Features</a:t>
            </a:r>
          </a:p>
          <a:p>
            <a:pPr marL="285750" indent="-285750">
              <a:buFont typeface="Wingdings" panose="05000000000000000000" pitchFamily="2" charset="2"/>
              <a:buChar char="§"/>
            </a:pPr>
            <a:r>
              <a:rPr lang="en-CA" sz="1600" dirty="0"/>
              <a:t>Excites backers</a:t>
            </a:r>
          </a:p>
          <a:p>
            <a:pPr marL="285750" indent="-285750">
              <a:buFont typeface="Wingdings" panose="05000000000000000000" pitchFamily="2" charset="2"/>
              <a:buChar char="§"/>
            </a:pPr>
            <a:r>
              <a:rPr lang="en-CA" sz="1600" dirty="0"/>
              <a:t>Easy to explain</a:t>
            </a:r>
          </a:p>
          <a:p>
            <a:pPr marL="285750" indent="-285750">
              <a:buFont typeface="Wingdings" panose="05000000000000000000" pitchFamily="2" charset="2"/>
              <a:buChar char="§"/>
            </a:pPr>
            <a:r>
              <a:rPr lang="en-CA" sz="1600" dirty="0"/>
              <a:t>Inexpensive to ship</a:t>
            </a:r>
          </a:p>
          <a:p>
            <a:pPr marL="285750" indent="-285750">
              <a:buFont typeface="Wingdings" panose="05000000000000000000" pitchFamily="2" charset="2"/>
              <a:buChar char="§"/>
            </a:pPr>
            <a:r>
              <a:rPr lang="en-CA" sz="1600" dirty="0"/>
              <a:t>Improves the retail product</a:t>
            </a:r>
          </a:p>
          <a:p>
            <a:pPr marL="285750" indent="-285750">
              <a:buFont typeface="Wingdings" panose="05000000000000000000" pitchFamily="2" charset="2"/>
              <a:buChar char="§"/>
            </a:pPr>
            <a:r>
              <a:rPr lang="en-CA" sz="1600" dirty="0"/>
              <a:t>Fast to produce</a:t>
            </a:r>
          </a:p>
          <a:p>
            <a:pPr marL="285750" indent="-285750">
              <a:buFont typeface="Wingdings" panose="05000000000000000000" pitchFamily="2" charset="2"/>
              <a:buChar char="§"/>
            </a:pPr>
            <a:endParaRPr lang="en-CA" sz="1600" dirty="0"/>
          </a:p>
        </p:txBody>
      </p:sp>
    </p:spTree>
    <p:extLst>
      <p:ext uri="{BB962C8B-B14F-4D97-AF65-F5344CB8AC3E}">
        <p14:creationId xmlns:p14="http://schemas.microsoft.com/office/powerpoint/2010/main" val="2995540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8159D4C1-D609-4664-8167-C68C2B111B7E}"/>
              </a:ext>
            </a:extLst>
          </p:cNvPr>
          <p:cNvCxnSpPr>
            <a:cxnSpLocks/>
          </p:cNvCxnSpPr>
          <p:nvPr/>
        </p:nvCxnSpPr>
        <p:spPr>
          <a:xfrm>
            <a:off x="2950028" y="2394965"/>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89368223-6C71-4972-AB18-D686CA42F7C8}"/>
              </a:ext>
            </a:extLst>
          </p:cNvPr>
          <p:cNvSpPr/>
          <p:nvPr/>
        </p:nvSpPr>
        <p:spPr>
          <a:xfrm>
            <a:off x="304799" y="3978729"/>
            <a:ext cx="4093029" cy="1953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54C08D95-0CCF-42B7-957E-146C7CF18E84}"/>
              </a:ext>
            </a:extLst>
          </p:cNvPr>
          <p:cNvSpPr>
            <a:spLocks noGrp="1"/>
          </p:cNvSpPr>
          <p:nvPr>
            <p:ph type="title"/>
          </p:nvPr>
        </p:nvSpPr>
        <p:spPr>
          <a:xfrm>
            <a:off x="6487886" y="1274477"/>
            <a:ext cx="5001985" cy="1325563"/>
          </a:xfrm>
        </p:spPr>
        <p:txBody>
          <a:bodyPr/>
          <a:lstStyle/>
          <a:p>
            <a:pPr algn="r"/>
            <a:r>
              <a:rPr lang="en-CA" dirty="0"/>
              <a:t>Why They Work</a:t>
            </a:r>
          </a:p>
        </p:txBody>
      </p:sp>
      <p:sp>
        <p:nvSpPr>
          <p:cNvPr id="3" name="Content Placeholder 2">
            <a:extLst>
              <a:ext uri="{FF2B5EF4-FFF2-40B4-BE49-F238E27FC236}">
                <a16:creationId xmlns:a16="http://schemas.microsoft.com/office/drawing/2014/main" id="{52C529F0-9E1E-49D9-9E6C-7A914E99B39A}"/>
              </a:ext>
            </a:extLst>
          </p:cNvPr>
          <p:cNvSpPr>
            <a:spLocks noGrp="1"/>
          </p:cNvSpPr>
          <p:nvPr>
            <p:ph idx="1"/>
          </p:nvPr>
        </p:nvSpPr>
        <p:spPr>
          <a:xfrm>
            <a:off x="6487886" y="2600040"/>
            <a:ext cx="5001985" cy="503917"/>
          </a:xfrm>
        </p:spPr>
        <p:txBody>
          <a:bodyPr>
            <a:normAutofit/>
          </a:bodyPr>
          <a:lstStyle/>
          <a:p>
            <a:pPr algn="r"/>
            <a:r>
              <a:rPr lang="en-CA" b="1" cap="all" dirty="0"/>
              <a:t>Excitement and Buy-IN</a:t>
            </a:r>
          </a:p>
        </p:txBody>
      </p:sp>
      <p:sp>
        <p:nvSpPr>
          <p:cNvPr id="12" name="Text Placeholder 27">
            <a:extLst>
              <a:ext uri="{FF2B5EF4-FFF2-40B4-BE49-F238E27FC236}">
                <a16:creationId xmlns:a16="http://schemas.microsoft.com/office/drawing/2014/main" id="{58D1D185-D8EF-4AB2-9B0B-0AA75A2C1858}"/>
              </a:ext>
            </a:extLst>
          </p:cNvPr>
          <p:cNvSpPr txBox="1">
            <a:spLocks/>
          </p:cNvSpPr>
          <p:nvPr/>
        </p:nvSpPr>
        <p:spPr>
          <a:xfrm>
            <a:off x="304799" y="522517"/>
            <a:ext cx="320702" cy="3395520"/>
          </a:xfrm>
          <a:prstGeom prst="rect">
            <a:avLst/>
          </a:prstGeom>
        </p:spPr>
        <p:txBody>
          <a:bodyPr vert="vert270"/>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400" dirty="0"/>
              <a:t>The Shade Collection | 2020</a:t>
            </a:r>
          </a:p>
        </p:txBody>
      </p:sp>
      <p:sp>
        <p:nvSpPr>
          <p:cNvPr id="14" name="Content Placeholder 2">
            <a:extLst>
              <a:ext uri="{FF2B5EF4-FFF2-40B4-BE49-F238E27FC236}">
                <a16:creationId xmlns:a16="http://schemas.microsoft.com/office/drawing/2014/main" id="{580ABB6A-89D7-430A-BAF9-0EDC02BC397A}"/>
              </a:ext>
            </a:extLst>
          </p:cNvPr>
          <p:cNvSpPr txBox="1">
            <a:spLocks/>
          </p:cNvSpPr>
          <p:nvPr/>
        </p:nvSpPr>
        <p:spPr>
          <a:xfrm>
            <a:off x="6487886" y="3233368"/>
            <a:ext cx="5042857" cy="23501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Stretch goals power up campaigns by making backers feel like they’re involved in something exclusive, and are getting a deal. Once stretch goals start to unlock, they feed ongoing updates and social media.</a:t>
            </a:r>
          </a:p>
        </p:txBody>
      </p:sp>
      <p:pic>
        <p:nvPicPr>
          <p:cNvPr id="8" name="Picture 7">
            <a:extLst>
              <a:ext uri="{FF2B5EF4-FFF2-40B4-BE49-F238E27FC236}">
                <a16:creationId xmlns:a16="http://schemas.microsoft.com/office/drawing/2014/main" id="{134C1599-4E90-41C5-83C1-C15C0FB75411}"/>
              </a:ext>
            </a:extLst>
          </p:cNvPr>
          <p:cNvPicPr>
            <a:picLocks noChangeAspect="1"/>
          </p:cNvPicPr>
          <p:nvPr/>
        </p:nvPicPr>
        <p:blipFill>
          <a:blip r:embed="rId2"/>
          <a:stretch>
            <a:fillRect/>
          </a:stretch>
        </p:blipFill>
        <p:spPr>
          <a:xfrm>
            <a:off x="661256" y="1229907"/>
            <a:ext cx="5001985" cy="4345008"/>
          </a:xfrm>
          <a:prstGeom prst="rect">
            <a:avLst/>
          </a:prstGeom>
        </p:spPr>
      </p:pic>
    </p:spTree>
    <p:extLst>
      <p:ext uri="{BB962C8B-B14F-4D97-AF65-F5344CB8AC3E}">
        <p14:creationId xmlns:p14="http://schemas.microsoft.com/office/powerpoint/2010/main" val="2592899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62F-8523-4675-9A3C-AF4E401493C9}"/>
              </a:ext>
            </a:extLst>
          </p:cNvPr>
          <p:cNvSpPr txBox="1">
            <a:spLocks/>
          </p:cNvSpPr>
          <p:nvPr/>
        </p:nvSpPr>
        <p:spPr>
          <a:xfrm>
            <a:off x="1524000" y="674913"/>
            <a:ext cx="9144000" cy="968149"/>
          </a:xfrm>
          <a:prstGeom prst="rect">
            <a:avLst/>
          </a:prstGeom>
        </p:spPr>
        <p:txBody>
          <a:bodyPr anchor="b"/>
          <a:lstStyle>
            <a:lvl1pPr algn="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t>Shipping Considerations</a:t>
            </a:r>
          </a:p>
        </p:txBody>
      </p:sp>
      <p:sp>
        <p:nvSpPr>
          <p:cNvPr id="3" name="Subtitle 2">
            <a:extLst>
              <a:ext uri="{FF2B5EF4-FFF2-40B4-BE49-F238E27FC236}">
                <a16:creationId xmlns:a16="http://schemas.microsoft.com/office/drawing/2014/main" id="{AEA833A1-EA27-4348-A40C-FBCC23E352E4}"/>
              </a:ext>
            </a:extLst>
          </p:cNvPr>
          <p:cNvSpPr txBox="1">
            <a:spLocks/>
          </p:cNvSpPr>
          <p:nvPr/>
        </p:nvSpPr>
        <p:spPr>
          <a:xfrm>
            <a:off x="1524000" y="2012724"/>
            <a:ext cx="9144000" cy="354645"/>
          </a:xfrm>
          <a:prstGeom prst="rect">
            <a:avLst/>
          </a:prstGeom>
        </p:spPr>
        <p:txBody>
          <a:bodyPr>
            <a:normAutofit/>
          </a:bodyPr>
          <a:lstStyle>
            <a:lvl1pPr marL="0" indent="0" algn="r" defTabSz="914400" rtl="0" eaLnBrk="1" latinLnBrk="0" hangingPunct="1">
              <a:lnSpc>
                <a:spcPct val="90000"/>
              </a:lnSpc>
              <a:spcBef>
                <a:spcPts val="1000"/>
              </a:spcBef>
              <a:buFont typeface="Arial" panose="020B0604020202020204" pitchFamily="34" charset="0"/>
              <a:buNone/>
              <a:defRPr lang="en-US" sz="1600" b="0" kern="1200" cap="none"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cap="all"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2" algn="r"/>
            <a:r>
              <a:rPr lang="en-US" b="1" i="0" dirty="0">
                <a:solidFill>
                  <a:srgbClr val="0D1426"/>
                </a:solidFill>
                <a:effectLst/>
                <a:latin typeface="Roboto" panose="02000000000000000000" pitchFamily="2" charset="0"/>
              </a:rPr>
              <a:t>Take the same approach as an online store</a:t>
            </a:r>
            <a:endParaRPr lang="en-US" b="1" dirty="0"/>
          </a:p>
        </p:txBody>
      </p:sp>
      <p:cxnSp>
        <p:nvCxnSpPr>
          <p:cNvPr id="4" name="Straight Connector 3">
            <a:extLst>
              <a:ext uri="{FF2B5EF4-FFF2-40B4-BE49-F238E27FC236}">
                <a16:creationId xmlns:a16="http://schemas.microsoft.com/office/drawing/2014/main" id="{546CE975-B8F4-4C63-8605-2EF2426A010A}"/>
              </a:ext>
            </a:extLst>
          </p:cNvPr>
          <p:cNvCxnSpPr>
            <a:cxnSpLocks/>
          </p:cNvCxnSpPr>
          <p:nvPr/>
        </p:nvCxnSpPr>
        <p:spPr>
          <a:xfrm>
            <a:off x="2128157" y="1794722"/>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751021C-6C95-4DA7-A450-E091C7DFD650}"/>
              </a:ext>
            </a:extLst>
          </p:cNvPr>
          <p:cNvSpPr txBox="1"/>
          <p:nvPr/>
        </p:nvSpPr>
        <p:spPr>
          <a:xfrm>
            <a:off x="1137556" y="3429000"/>
            <a:ext cx="6711044" cy="1569660"/>
          </a:xfrm>
          <a:prstGeom prst="rect">
            <a:avLst/>
          </a:prstGeom>
          <a:noFill/>
        </p:spPr>
        <p:txBody>
          <a:bodyPr wrap="square" rtlCol="0">
            <a:spAutoFit/>
          </a:bodyPr>
          <a:lstStyle/>
          <a:p>
            <a:r>
              <a:rPr lang="en-CA" sz="1600" b="1" cap="all" dirty="0">
                <a:solidFill>
                  <a:schemeClr val="tx2"/>
                </a:solidFill>
              </a:rPr>
              <a:t>Fulfilling your campaign</a:t>
            </a:r>
          </a:p>
          <a:p>
            <a:r>
              <a:rPr lang="en-CA" sz="1600" dirty="0"/>
              <a:t>After your campaign funds, you are responsible for fulfilling your pledge rewards. Shipping doesn’t have to be free but it does have to be clearly communicated. Plan your shipping costs in advance and research the requirements for shipping internationally (including tracking and duties).</a:t>
            </a:r>
          </a:p>
          <a:p>
            <a:pPr marL="285750" indent="-285750">
              <a:buFont typeface="Wingdings" panose="05000000000000000000" pitchFamily="2" charset="2"/>
              <a:buChar char="§"/>
            </a:pPr>
            <a:endParaRPr lang="en-CA" sz="1600" dirty="0"/>
          </a:p>
        </p:txBody>
      </p:sp>
      <p:sp>
        <p:nvSpPr>
          <p:cNvPr id="8" name="TextBox 7">
            <a:extLst>
              <a:ext uri="{FF2B5EF4-FFF2-40B4-BE49-F238E27FC236}">
                <a16:creationId xmlns:a16="http://schemas.microsoft.com/office/drawing/2014/main" id="{64959145-9968-4547-9E7E-D9055889E1BE}"/>
              </a:ext>
            </a:extLst>
          </p:cNvPr>
          <p:cNvSpPr txBox="1"/>
          <p:nvPr/>
        </p:nvSpPr>
        <p:spPr>
          <a:xfrm>
            <a:off x="8060872" y="3423557"/>
            <a:ext cx="2993572" cy="1815882"/>
          </a:xfrm>
          <a:prstGeom prst="rect">
            <a:avLst/>
          </a:prstGeom>
          <a:noFill/>
        </p:spPr>
        <p:txBody>
          <a:bodyPr wrap="square" rtlCol="0">
            <a:spAutoFit/>
          </a:bodyPr>
          <a:lstStyle/>
          <a:p>
            <a:r>
              <a:rPr lang="en-CA" sz="1600" b="1" cap="all" dirty="0">
                <a:solidFill>
                  <a:schemeClr val="tx2"/>
                </a:solidFill>
              </a:rPr>
              <a:t>Key Decisions</a:t>
            </a:r>
          </a:p>
          <a:p>
            <a:pPr marL="285750" indent="-285750">
              <a:buFont typeface="Wingdings" panose="05000000000000000000" pitchFamily="2" charset="2"/>
              <a:buChar char="§"/>
            </a:pPr>
            <a:r>
              <a:rPr lang="en-CA" sz="1600" dirty="0"/>
              <a:t>Free Shipping or charge after funding?</a:t>
            </a:r>
          </a:p>
          <a:p>
            <a:pPr marL="285750" indent="-285750">
              <a:buFont typeface="Wingdings" panose="05000000000000000000" pitchFamily="2" charset="2"/>
              <a:buChar char="§"/>
            </a:pPr>
            <a:r>
              <a:rPr lang="en-CA" sz="1600" dirty="0"/>
              <a:t>Which countries will be supported?</a:t>
            </a:r>
          </a:p>
          <a:p>
            <a:pPr marL="285750" indent="-285750">
              <a:buFont typeface="Wingdings" panose="05000000000000000000" pitchFamily="2" charset="2"/>
              <a:buChar char="§"/>
            </a:pPr>
            <a:r>
              <a:rPr lang="en-CA" sz="1600" dirty="0"/>
              <a:t>Will products be shipped </a:t>
            </a:r>
          </a:p>
          <a:p>
            <a:pPr marL="285750" indent="-285750">
              <a:buFont typeface="Wingdings" panose="05000000000000000000" pitchFamily="2" charset="2"/>
              <a:buChar char="§"/>
            </a:pPr>
            <a:endParaRPr lang="en-CA" sz="1600" dirty="0"/>
          </a:p>
        </p:txBody>
      </p:sp>
    </p:spTree>
    <p:extLst>
      <p:ext uri="{BB962C8B-B14F-4D97-AF65-F5344CB8AC3E}">
        <p14:creationId xmlns:p14="http://schemas.microsoft.com/office/powerpoint/2010/main" val="3803051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62F-8523-4675-9A3C-AF4E401493C9}"/>
              </a:ext>
            </a:extLst>
          </p:cNvPr>
          <p:cNvSpPr txBox="1">
            <a:spLocks/>
          </p:cNvSpPr>
          <p:nvPr/>
        </p:nvSpPr>
        <p:spPr>
          <a:xfrm>
            <a:off x="1524000" y="674913"/>
            <a:ext cx="9144000" cy="968149"/>
          </a:xfrm>
          <a:prstGeom prst="rect">
            <a:avLst/>
          </a:prstGeom>
        </p:spPr>
        <p:txBody>
          <a:bodyPr anchor="b"/>
          <a:lstStyle>
            <a:lvl1pPr algn="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t>Crowdfunding Timeline</a:t>
            </a:r>
          </a:p>
        </p:txBody>
      </p:sp>
      <p:sp>
        <p:nvSpPr>
          <p:cNvPr id="3" name="Subtitle 2">
            <a:extLst>
              <a:ext uri="{FF2B5EF4-FFF2-40B4-BE49-F238E27FC236}">
                <a16:creationId xmlns:a16="http://schemas.microsoft.com/office/drawing/2014/main" id="{AEA833A1-EA27-4348-A40C-FBCC23E352E4}"/>
              </a:ext>
            </a:extLst>
          </p:cNvPr>
          <p:cNvSpPr txBox="1">
            <a:spLocks/>
          </p:cNvSpPr>
          <p:nvPr/>
        </p:nvSpPr>
        <p:spPr>
          <a:xfrm>
            <a:off x="1524000" y="2012724"/>
            <a:ext cx="9144000" cy="354645"/>
          </a:xfrm>
          <a:prstGeom prst="rect">
            <a:avLst/>
          </a:prstGeom>
        </p:spPr>
        <p:txBody>
          <a:bodyPr>
            <a:normAutofit/>
          </a:bodyPr>
          <a:lstStyle>
            <a:lvl1pPr marL="0" indent="0" algn="r" defTabSz="914400" rtl="0" eaLnBrk="1" latinLnBrk="0" hangingPunct="1">
              <a:lnSpc>
                <a:spcPct val="90000"/>
              </a:lnSpc>
              <a:spcBef>
                <a:spcPts val="1000"/>
              </a:spcBef>
              <a:buFont typeface="Arial" panose="020B0604020202020204" pitchFamily="34" charset="0"/>
              <a:buNone/>
              <a:defRPr lang="en-US" sz="1600" b="0" kern="1200" cap="none"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cap="all"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2" algn="r"/>
            <a:r>
              <a:rPr lang="en-US" b="1" i="0" dirty="0">
                <a:solidFill>
                  <a:srgbClr val="0D1426"/>
                </a:solidFill>
                <a:effectLst/>
                <a:latin typeface="Roboto" panose="02000000000000000000" pitchFamily="2" charset="0"/>
              </a:rPr>
              <a:t>Take the same approach as an online store</a:t>
            </a:r>
            <a:endParaRPr lang="en-US" b="1" dirty="0"/>
          </a:p>
        </p:txBody>
      </p:sp>
      <p:cxnSp>
        <p:nvCxnSpPr>
          <p:cNvPr id="4" name="Straight Connector 3">
            <a:extLst>
              <a:ext uri="{FF2B5EF4-FFF2-40B4-BE49-F238E27FC236}">
                <a16:creationId xmlns:a16="http://schemas.microsoft.com/office/drawing/2014/main" id="{546CE975-B8F4-4C63-8605-2EF2426A010A}"/>
              </a:ext>
            </a:extLst>
          </p:cNvPr>
          <p:cNvCxnSpPr>
            <a:cxnSpLocks/>
          </p:cNvCxnSpPr>
          <p:nvPr/>
        </p:nvCxnSpPr>
        <p:spPr>
          <a:xfrm>
            <a:off x="2128157" y="1794722"/>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751021C-6C95-4DA7-A450-E091C7DFD650}"/>
              </a:ext>
            </a:extLst>
          </p:cNvPr>
          <p:cNvSpPr txBox="1"/>
          <p:nvPr/>
        </p:nvSpPr>
        <p:spPr>
          <a:xfrm>
            <a:off x="3608613" y="5004470"/>
            <a:ext cx="2400301" cy="1077218"/>
          </a:xfrm>
          <a:prstGeom prst="rect">
            <a:avLst/>
          </a:prstGeom>
          <a:noFill/>
        </p:spPr>
        <p:txBody>
          <a:bodyPr wrap="square" rtlCol="0">
            <a:spAutoFit/>
          </a:bodyPr>
          <a:lstStyle/>
          <a:p>
            <a:r>
              <a:rPr lang="en-CA" sz="1600" b="1" cap="all" dirty="0">
                <a:solidFill>
                  <a:schemeClr val="tx2"/>
                </a:solidFill>
              </a:rPr>
              <a:t>Promote</a:t>
            </a:r>
          </a:p>
          <a:p>
            <a:r>
              <a:rPr lang="en-CA" sz="1600" dirty="0"/>
              <a:t>Announce the campaign and start advertising.</a:t>
            </a:r>
          </a:p>
          <a:p>
            <a:pPr marL="285750" indent="-285750">
              <a:buFont typeface="Wingdings" panose="05000000000000000000" pitchFamily="2" charset="2"/>
              <a:buChar char="§"/>
            </a:pPr>
            <a:endParaRPr lang="en-CA" sz="1600" dirty="0"/>
          </a:p>
        </p:txBody>
      </p:sp>
      <p:sp>
        <p:nvSpPr>
          <p:cNvPr id="7" name="TextBox 6">
            <a:extLst>
              <a:ext uri="{FF2B5EF4-FFF2-40B4-BE49-F238E27FC236}">
                <a16:creationId xmlns:a16="http://schemas.microsoft.com/office/drawing/2014/main" id="{5880BC2F-8C00-4D98-A026-2265F97D3F25}"/>
              </a:ext>
            </a:extLst>
          </p:cNvPr>
          <p:cNvSpPr txBox="1"/>
          <p:nvPr/>
        </p:nvSpPr>
        <p:spPr>
          <a:xfrm>
            <a:off x="495300" y="3429000"/>
            <a:ext cx="2242458" cy="1077218"/>
          </a:xfrm>
          <a:prstGeom prst="rect">
            <a:avLst/>
          </a:prstGeom>
          <a:noFill/>
        </p:spPr>
        <p:txBody>
          <a:bodyPr wrap="square" rtlCol="0">
            <a:spAutoFit/>
          </a:bodyPr>
          <a:lstStyle/>
          <a:p>
            <a:r>
              <a:rPr lang="en-CA" sz="1600" b="1" cap="all" dirty="0">
                <a:solidFill>
                  <a:schemeClr val="tx2"/>
                </a:solidFill>
              </a:rPr>
              <a:t>Prepare </a:t>
            </a:r>
          </a:p>
          <a:p>
            <a:r>
              <a:rPr lang="en-CA" sz="1600" dirty="0"/>
              <a:t>Plan your campaign as early as possible.</a:t>
            </a:r>
          </a:p>
          <a:p>
            <a:pPr marL="285750" indent="-285750">
              <a:buFont typeface="Wingdings" panose="05000000000000000000" pitchFamily="2" charset="2"/>
              <a:buChar char="§"/>
            </a:pPr>
            <a:endParaRPr lang="en-CA" sz="1600" dirty="0"/>
          </a:p>
        </p:txBody>
      </p:sp>
      <p:sp>
        <p:nvSpPr>
          <p:cNvPr id="9" name="TextBox 8">
            <a:extLst>
              <a:ext uri="{FF2B5EF4-FFF2-40B4-BE49-F238E27FC236}">
                <a16:creationId xmlns:a16="http://schemas.microsoft.com/office/drawing/2014/main" id="{50906404-A1BB-489F-A0FE-D0BA0D2C954F}"/>
              </a:ext>
            </a:extLst>
          </p:cNvPr>
          <p:cNvSpPr txBox="1"/>
          <p:nvPr/>
        </p:nvSpPr>
        <p:spPr>
          <a:xfrm>
            <a:off x="6750957" y="3429000"/>
            <a:ext cx="2013859" cy="1077218"/>
          </a:xfrm>
          <a:prstGeom prst="rect">
            <a:avLst/>
          </a:prstGeom>
          <a:noFill/>
        </p:spPr>
        <p:txBody>
          <a:bodyPr wrap="square" rtlCol="0">
            <a:spAutoFit/>
          </a:bodyPr>
          <a:lstStyle/>
          <a:p>
            <a:r>
              <a:rPr lang="en-CA" sz="1600" b="1" cap="all" dirty="0">
                <a:solidFill>
                  <a:schemeClr val="tx2"/>
                </a:solidFill>
              </a:rPr>
              <a:t>Launch </a:t>
            </a:r>
          </a:p>
          <a:p>
            <a:r>
              <a:rPr lang="en-CA" sz="1600" dirty="0"/>
              <a:t>Actively manage your campaign.</a:t>
            </a:r>
          </a:p>
          <a:p>
            <a:pPr marL="285750" indent="-285750">
              <a:buFont typeface="Wingdings" panose="05000000000000000000" pitchFamily="2" charset="2"/>
              <a:buChar char="§"/>
            </a:pPr>
            <a:endParaRPr lang="en-CA" sz="1600" dirty="0"/>
          </a:p>
        </p:txBody>
      </p:sp>
      <p:sp>
        <p:nvSpPr>
          <p:cNvPr id="10" name="TextBox 9">
            <a:extLst>
              <a:ext uri="{FF2B5EF4-FFF2-40B4-BE49-F238E27FC236}">
                <a16:creationId xmlns:a16="http://schemas.microsoft.com/office/drawing/2014/main" id="{3790A6F2-BED3-4D91-AE3A-71AAF23101FD}"/>
              </a:ext>
            </a:extLst>
          </p:cNvPr>
          <p:cNvSpPr txBox="1"/>
          <p:nvPr/>
        </p:nvSpPr>
        <p:spPr>
          <a:xfrm>
            <a:off x="9840686" y="4945301"/>
            <a:ext cx="2247901" cy="1077218"/>
          </a:xfrm>
          <a:prstGeom prst="rect">
            <a:avLst/>
          </a:prstGeom>
          <a:noFill/>
        </p:spPr>
        <p:txBody>
          <a:bodyPr wrap="square" rtlCol="0">
            <a:spAutoFit/>
          </a:bodyPr>
          <a:lstStyle/>
          <a:p>
            <a:r>
              <a:rPr lang="en-CA" sz="1600" b="1" cap="all" dirty="0">
                <a:solidFill>
                  <a:schemeClr val="tx2"/>
                </a:solidFill>
              </a:rPr>
              <a:t>Fulfill </a:t>
            </a:r>
          </a:p>
          <a:p>
            <a:r>
              <a:rPr lang="en-CA" sz="1600" dirty="0"/>
              <a:t>Deliver rewards and send updates.</a:t>
            </a:r>
          </a:p>
          <a:p>
            <a:pPr marL="285750" indent="-285750">
              <a:buFont typeface="Wingdings" panose="05000000000000000000" pitchFamily="2" charset="2"/>
              <a:buChar char="§"/>
            </a:pPr>
            <a:endParaRPr lang="en-CA" sz="1600" dirty="0"/>
          </a:p>
        </p:txBody>
      </p:sp>
      <p:cxnSp>
        <p:nvCxnSpPr>
          <p:cNvPr id="6" name="Straight Connector 5">
            <a:extLst>
              <a:ext uri="{FF2B5EF4-FFF2-40B4-BE49-F238E27FC236}">
                <a16:creationId xmlns:a16="http://schemas.microsoft.com/office/drawing/2014/main" id="{C038607B-6F1E-465F-BF7D-E5820309A7DC}"/>
              </a:ext>
            </a:extLst>
          </p:cNvPr>
          <p:cNvCxnSpPr/>
          <p:nvPr/>
        </p:nvCxnSpPr>
        <p:spPr>
          <a:xfrm>
            <a:off x="560615" y="4680857"/>
            <a:ext cx="11065328" cy="0"/>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DDDD506-8EE3-43B1-8CF3-77976045E7A5}"/>
              </a:ext>
            </a:extLst>
          </p:cNvPr>
          <p:cNvSpPr/>
          <p:nvPr/>
        </p:nvSpPr>
        <p:spPr>
          <a:xfrm>
            <a:off x="560615" y="4416414"/>
            <a:ext cx="1828800" cy="4844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 MONTHS +</a:t>
            </a:r>
          </a:p>
        </p:txBody>
      </p:sp>
      <p:sp>
        <p:nvSpPr>
          <p:cNvPr id="13" name="Rectangle 12">
            <a:extLst>
              <a:ext uri="{FF2B5EF4-FFF2-40B4-BE49-F238E27FC236}">
                <a16:creationId xmlns:a16="http://schemas.microsoft.com/office/drawing/2014/main" id="{4FB35789-3FF8-4A0B-9FD0-F94C04805870}"/>
              </a:ext>
            </a:extLst>
          </p:cNvPr>
          <p:cNvSpPr/>
          <p:nvPr/>
        </p:nvSpPr>
        <p:spPr>
          <a:xfrm>
            <a:off x="3655786" y="4416414"/>
            <a:ext cx="1828800" cy="4844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30 DAYS</a:t>
            </a:r>
          </a:p>
        </p:txBody>
      </p:sp>
      <p:sp>
        <p:nvSpPr>
          <p:cNvPr id="15" name="Rectangle 14">
            <a:extLst>
              <a:ext uri="{FF2B5EF4-FFF2-40B4-BE49-F238E27FC236}">
                <a16:creationId xmlns:a16="http://schemas.microsoft.com/office/drawing/2014/main" id="{F3C6FCB0-C571-408A-848A-FEDD05913662}"/>
              </a:ext>
            </a:extLst>
          </p:cNvPr>
          <p:cNvSpPr/>
          <p:nvPr/>
        </p:nvSpPr>
        <p:spPr>
          <a:xfrm>
            <a:off x="6750957" y="4427534"/>
            <a:ext cx="1828800" cy="4844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30 DAYS</a:t>
            </a:r>
          </a:p>
        </p:txBody>
      </p:sp>
      <p:sp>
        <p:nvSpPr>
          <p:cNvPr id="16" name="Rectangle 15">
            <a:extLst>
              <a:ext uri="{FF2B5EF4-FFF2-40B4-BE49-F238E27FC236}">
                <a16:creationId xmlns:a16="http://schemas.microsoft.com/office/drawing/2014/main" id="{2D1A512E-CC1F-47BC-8417-E94F93DF8825}"/>
              </a:ext>
            </a:extLst>
          </p:cNvPr>
          <p:cNvSpPr/>
          <p:nvPr/>
        </p:nvSpPr>
        <p:spPr>
          <a:xfrm>
            <a:off x="9846129" y="4438653"/>
            <a:ext cx="1828800" cy="4844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ONGOING</a:t>
            </a:r>
          </a:p>
        </p:txBody>
      </p:sp>
    </p:spTree>
    <p:extLst>
      <p:ext uri="{BB962C8B-B14F-4D97-AF65-F5344CB8AC3E}">
        <p14:creationId xmlns:p14="http://schemas.microsoft.com/office/powerpoint/2010/main" val="376965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62F-8523-4675-9A3C-AF4E401493C9}"/>
              </a:ext>
            </a:extLst>
          </p:cNvPr>
          <p:cNvSpPr txBox="1">
            <a:spLocks/>
          </p:cNvSpPr>
          <p:nvPr/>
        </p:nvSpPr>
        <p:spPr>
          <a:xfrm>
            <a:off x="1524000" y="674913"/>
            <a:ext cx="9144000" cy="968149"/>
          </a:xfrm>
          <a:prstGeom prst="rect">
            <a:avLst/>
          </a:prstGeom>
        </p:spPr>
        <p:txBody>
          <a:bodyPr anchor="b"/>
          <a:lstStyle>
            <a:lvl1pPr algn="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t>Common Mistakes</a:t>
            </a:r>
          </a:p>
        </p:txBody>
      </p:sp>
      <p:sp>
        <p:nvSpPr>
          <p:cNvPr id="3" name="Subtitle 2">
            <a:extLst>
              <a:ext uri="{FF2B5EF4-FFF2-40B4-BE49-F238E27FC236}">
                <a16:creationId xmlns:a16="http://schemas.microsoft.com/office/drawing/2014/main" id="{AEA833A1-EA27-4348-A40C-FBCC23E352E4}"/>
              </a:ext>
            </a:extLst>
          </p:cNvPr>
          <p:cNvSpPr txBox="1">
            <a:spLocks/>
          </p:cNvSpPr>
          <p:nvPr/>
        </p:nvSpPr>
        <p:spPr>
          <a:xfrm>
            <a:off x="1524000" y="2012724"/>
            <a:ext cx="9144000" cy="354645"/>
          </a:xfrm>
          <a:prstGeom prst="rect">
            <a:avLst/>
          </a:prstGeom>
        </p:spPr>
        <p:txBody>
          <a:bodyPr>
            <a:normAutofit/>
          </a:bodyPr>
          <a:lstStyle>
            <a:lvl1pPr marL="0" indent="0" algn="r" defTabSz="914400" rtl="0" eaLnBrk="1" latinLnBrk="0" hangingPunct="1">
              <a:lnSpc>
                <a:spcPct val="90000"/>
              </a:lnSpc>
              <a:spcBef>
                <a:spcPts val="1000"/>
              </a:spcBef>
              <a:buFont typeface="Arial" panose="020B0604020202020204" pitchFamily="34" charset="0"/>
              <a:buNone/>
              <a:defRPr lang="en-US" sz="1600" b="0" kern="1200" cap="none"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cap="all"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2" algn="r"/>
            <a:r>
              <a:rPr lang="en-US" b="1" i="0" dirty="0">
                <a:solidFill>
                  <a:srgbClr val="0D1426"/>
                </a:solidFill>
                <a:effectLst/>
                <a:latin typeface="Roboto" panose="02000000000000000000" pitchFamily="2" charset="0"/>
              </a:rPr>
              <a:t>How Creators fail to fund or fund and go broke</a:t>
            </a:r>
            <a:endParaRPr lang="en-US" b="1" dirty="0"/>
          </a:p>
        </p:txBody>
      </p:sp>
      <p:cxnSp>
        <p:nvCxnSpPr>
          <p:cNvPr id="4" name="Straight Connector 3">
            <a:extLst>
              <a:ext uri="{FF2B5EF4-FFF2-40B4-BE49-F238E27FC236}">
                <a16:creationId xmlns:a16="http://schemas.microsoft.com/office/drawing/2014/main" id="{546CE975-B8F4-4C63-8605-2EF2426A010A}"/>
              </a:ext>
            </a:extLst>
          </p:cNvPr>
          <p:cNvCxnSpPr>
            <a:cxnSpLocks/>
          </p:cNvCxnSpPr>
          <p:nvPr/>
        </p:nvCxnSpPr>
        <p:spPr>
          <a:xfrm>
            <a:off x="2128157" y="1794722"/>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751021C-6C95-4DA7-A450-E091C7DFD650}"/>
              </a:ext>
            </a:extLst>
          </p:cNvPr>
          <p:cNvSpPr txBox="1"/>
          <p:nvPr/>
        </p:nvSpPr>
        <p:spPr>
          <a:xfrm>
            <a:off x="1137556" y="3429000"/>
            <a:ext cx="2993572" cy="1815882"/>
          </a:xfrm>
          <a:prstGeom prst="rect">
            <a:avLst/>
          </a:prstGeom>
          <a:noFill/>
        </p:spPr>
        <p:txBody>
          <a:bodyPr wrap="square" rtlCol="0">
            <a:spAutoFit/>
          </a:bodyPr>
          <a:lstStyle/>
          <a:p>
            <a:r>
              <a:rPr lang="en-CA" sz="1600" b="1" cap="all" dirty="0">
                <a:solidFill>
                  <a:schemeClr val="tx2"/>
                </a:solidFill>
              </a:rPr>
              <a:t>Planning</a:t>
            </a:r>
          </a:p>
          <a:p>
            <a:pPr marL="285750" indent="-285750">
              <a:buFont typeface="Wingdings" panose="05000000000000000000" pitchFamily="2" charset="2"/>
              <a:buChar char="§"/>
            </a:pPr>
            <a:r>
              <a:rPr lang="en-CA" sz="1600" dirty="0"/>
              <a:t>Not researching all costs</a:t>
            </a:r>
          </a:p>
          <a:p>
            <a:pPr marL="285750" indent="-285750">
              <a:buFont typeface="Wingdings" panose="05000000000000000000" pitchFamily="2" charset="2"/>
              <a:buChar char="§"/>
            </a:pPr>
            <a:r>
              <a:rPr lang="en-CA" sz="1600" dirty="0"/>
              <a:t>Setting the funding goal too low or too high</a:t>
            </a:r>
          </a:p>
          <a:p>
            <a:pPr marL="285750" indent="-285750">
              <a:buFont typeface="Wingdings" panose="05000000000000000000" pitchFamily="2" charset="2"/>
              <a:buChar char="§"/>
            </a:pPr>
            <a:r>
              <a:rPr lang="en-CA" sz="1600" dirty="0"/>
              <a:t>Not knowing the target audience</a:t>
            </a:r>
          </a:p>
          <a:p>
            <a:pPr marL="285750" indent="-285750">
              <a:buFont typeface="Wingdings" panose="05000000000000000000" pitchFamily="2" charset="2"/>
              <a:buChar char="§"/>
            </a:pPr>
            <a:endParaRPr lang="en-CA" sz="1600" dirty="0"/>
          </a:p>
        </p:txBody>
      </p:sp>
      <p:sp>
        <p:nvSpPr>
          <p:cNvPr id="7" name="TextBox 6">
            <a:extLst>
              <a:ext uri="{FF2B5EF4-FFF2-40B4-BE49-F238E27FC236}">
                <a16:creationId xmlns:a16="http://schemas.microsoft.com/office/drawing/2014/main" id="{C5B3C59D-9706-4E7D-8858-2769FFECCE53}"/>
              </a:ext>
            </a:extLst>
          </p:cNvPr>
          <p:cNvSpPr txBox="1"/>
          <p:nvPr/>
        </p:nvSpPr>
        <p:spPr>
          <a:xfrm>
            <a:off x="4599214" y="3429000"/>
            <a:ext cx="2993572" cy="2308324"/>
          </a:xfrm>
          <a:prstGeom prst="rect">
            <a:avLst/>
          </a:prstGeom>
          <a:noFill/>
        </p:spPr>
        <p:txBody>
          <a:bodyPr wrap="square" rtlCol="0">
            <a:spAutoFit/>
          </a:bodyPr>
          <a:lstStyle/>
          <a:p>
            <a:r>
              <a:rPr lang="en-CA" sz="1600" b="1" cap="all" dirty="0">
                <a:solidFill>
                  <a:schemeClr val="tx2"/>
                </a:solidFill>
              </a:rPr>
              <a:t>Execution</a:t>
            </a:r>
          </a:p>
          <a:p>
            <a:pPr marL="285750" indent="-285750">
              <a:buFont typeface="Wingdings" panose="05000000000000000000" pitchFamily="2" charset="2"/>
              <a:buChar char="§"/>
            </a:pPr>
            <a:r>
              <a:rPr lang="en-CA" sz="1600" dirty="0"/>
              <a:t>No active management</a:t>
            </a:r>
          </a:p>
          <a:p>
            <a:pPr marL="285750" indent="-285750">
              <a:buFont typeface="Wingdings" panose="05000000000000000000" pitchFamily="2" charset="2"/>
              <a:buChar char="§"/>
            </a:pPr>
            <a:r>
              <a:rPr lang="en-CA" sz="1600" dirty="0"/>
              <a:t>No ongoing marketing</a:t>
            </a:r>
          </a:p>
          <a:p>
            <a:pPr marL="285750" indent="-285750">
              <a:buFont typeface="Wingdings" panose="05000000000000000000" pitchFamily="2" charset="2"/>
              <a:buChar char="§"/>
            </a:pPr>
            <a:r>
              <a:rPr lang="en-CA" sz="1600" dirty="0"/>
              <a:t>Getting caught up in the excitement (and making promises)</a:t>
            </a:r>
          </a:p>
          <a:p>
            <a:pPr marL="285750" indent="-285750">
              <a:buFont typeface="Wingdings" panose="05000000000000000000" pitchFamily="2" charset="2"/>
              <a:buChar char="§"/>
            </a:pPr>
            <a:endParaRPr lang="en-CA" sz="1600" dirty="0"/>
          </a:p>
          <a:p>
            <a:pPr marL="285750" indent="-285750">
              <a:buFont typeface="Wingdings" panose="05000000000000000000" pitchFamily="2" charset="2"/>
              <a:buChar char="§"/>
            </a:pPr>
            <a:endParaRPr lang="en-CA" sz="1600" dirty="0"/>
          </a:p>
          <a:p>
            <a:pPr marL="285750" indent="-285750">
              <a:buFont typeface="Wingdings" panose="05000000000000000000" pitchFamily="2" charset="2"/>
              <a:buChar char="§"/>
            </a:pPr>
            <a:endParaRPr lang="en-CA" sz="1600" dirty="0"/>
          </a:p>
        </p:txBody>
      </p:sp>
      <p:sp>
        <p:nvSpPr>
          <p:cNvPr id="8" name="TextBox 7">
            <a:extLst>
              <a:ext uri="{FF2B5EF4-FFF2-40B4-BE49-F238E27FC236}">
                <a16:creationId xmlns:a16="http://schemas.microsoft.com/office/drawing/2014/main" id="{64959145-9968-4547-9E7E-D9055889E1BE}"/>
              </a:ext>
            </a:extLst>
          </p:cNvPr>
          <p:cNvSpPr txBox="1"/>
          <p:nvPr/>
        </p:nvSpPr>
        <p:spPr>
          <a:xfrm>
            <a:off x="8060872" y="3423557"/>
            <a:ext cx="2993572" cy="2308324"/>
          </a:xfrm>
          <a:prstGeom prst="rect">
            <a:avLst/>
          </a:prstGeom>
          <a:noFill/>
        </p:spPr>
        <p:txBody>
          <a:bodyPr wrap="square" rtlCol="0">
            <a:spAutoFit/>
          </a:bodyPr>
          <a:lstStyle/>
          <a:p>
            <a:r>
              <a:rPr lang="en-CA" sz="1600" b="1" cap="all" dirty="0">
                <a:solidFill>
                  <a:schemeClr val="tx2"/>
                </a:solidFill>
              </a:rPr>
              <a:t>Follow-Up</a:t>
            </a:r>
          </a:p>
          <a:p>
            <a:pPr marL="285750" indent="-285750">
              <a:buFont typeface="Wingdings" panose="05000000000000000000" pitchFamily="2" charset="2"/>
              <a:buChar char="§"/>
            </a:pPr>
            <a:r>
              <a:rPr lang="en-CA" sz="1600" dirty="0"/>
              <a:t>Failure to fulfill</a:t>
            </a:r>
          </a:p>
          <a:p>
            <a:pPr marL="285750" indent="-285750">
              <a:buFont typeface="Wingdings" panose="05000000000000000000" pitchFamily="2" charset="2"/>
              <a:buChar char="§"/>
            </a:pPr>
            <a:r>
              <a:rPr lang="en-CA" sz="1600" dirty="0"/>
              <a:t>Infrequent updates</a:t>
            </a:r>
          </a:p>
          <a:p>
            <a:pPr marL="285750" indent="-285750">
              <a:buFont typeface="Wingdings" panose="05000000000000000000" pitchFamily="2" charset="2"/>
              <a:buChar char="§"/>
            </a:pPr>
            <a:r>
              <a:rPr lang="en-CA" sz="1600" dirty="0"/>
              <a:t>No plan for warehousing and distribution</a:t>
            </a:r>
          </a:p>
          <a:p>
            <a:pPr marL="285750" indent="-285750">
              <a:buFont typeface="Wingdings" panose="05000000000000000000" pitchFamily="2" charset="2"/>
              <a:buChar char="§"/>
            </a:pPr>
            <a:r>
              <a:rPr lang="en-CA" sz="1600" dirty="0"/>
              <a:t>No long-term business plan</a:t>
            </a:r>
          </a:p>
          <a:p>
            <a:pPr marL="285750" indent="-285750">
              <a:buFont typeface="Wingdings" panose="05000000000000000000" pitchFamily="2" charset="2"/>
              <a:buChar char="§"/>
            </a:pPr>
            <a:endParaRPr lang="en-CA" sz="1600" dirty="0"/>
          </a:p>
          <a:p>
            <a:pPr marL="285750" indent="-285750">
              <a:buFont typeface="Wingdings" panose="05000000000000000000" pitchFamily="2" charset="2"/>
              <a:buChar char="§"/>
            </a:pPr>
            <a:endParaRPr lang="en-CA" sz="1600" dirty="0"/>
          </a:p>
          <a:p>
            <a:pPr marL="285750" indent="-285750">
              <a:buFont typeface="Wingdings" panose="05000000000000000000" pitchFamily="2" charset="2"/>
              <a:buChar char="§"/>
            </a:pPr>
            <a:endParaRPr lang="en-CA" sz="1600" dirty="0"/>
          </a:p>
        </p:txBody>
      </p:sp>
    </p:spTree>
    <p:extLst>
      <p:ext uri="{BB962C8B-B14F-4D97-AF65-F5344CB8AC3E}">
        <p14:creationId xmlns:p14="http://schemas.microsoft.com/office/powerpoint/2010/main" val="97904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59F8F6-BC11-4585-A3D1-C61E61CB03E3}"/>
              </a:ext>
            </a:extLst>
          </p:cNvPr>
          <p:cNvSpPr/>
          <p:nvPr/>
        </p:nvSpPr>
        <p:spPr>
          <a:xfrm>
            <a:off x="0" y="0"/>
            <a:ext cx="37229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E4A13A71-D661-4661-A9F7-5E271BF211C6}"/>
              </a:ext>
            </a:extLst>
          </p:cNvPr>
          <p:cNvSpPr>
            <a:spLocks noGrp="1"/>
          </p:cNvSpPr>
          <p:nvPr>
            <p:ph type="title"/>
          </p:nvPr>
        </p:nvSpPr>
        <p:spPr>
          <a:xfrm>
            <a:off x="4370614" y="595985"/>
            <a:ext cx="7391400" cy="1309015"/>
          </a:xfrm>
        </p:spPr>
        <p:txBody>
          <a:bodyPr/>
          <a:lstStyle/>
          <a:p>
            <a:r>
              <a:rPr lang="en-CA" dirty="0"/>
              <a:t>Questions?</a:t>
            </a:r>
          </a:p>
        </p:txBody>
      </p:sp>
      <p:sp>
        <p:nvSpPr>
          <p:cNvPr id="3" name="Content Placeholder 2">
            <a:extLst>
              <a:ext uri="{FF2B5EF4-FFF2-40B4-BE49-F238E27FC236}">
                <a16:creationId xmlns:a16="http://schemas.microsoft.com/office/drawing/2014/main" id="{6086A419-734B-4BAE-A62C-C4244132DC37}"/>
              </a:ext>
            </a:extLst>
          </p:cNvPr>
          <p:cNvSpPr>
            <a:spLocks noGrp="1"/>
          </p:cNvSpPr>
          <p:nvPr>
            <p:ph idx="1"/>
          </p:nvPr>
        </p:nvSpPr>
        <p:spPr>
          <a:xfrm>
            <a:off x="4370612" y="1857337"/>
            <a:ext cx="7391400" cy="3634505"/>
          </a:xfrm>
        </p:spPr>
        <p:txBody>
          <a:bodyPr>
            <a:normAutofit fontScale="92500" lnSpcReduction="20000"/>
          </a:bodyPr>
          <a:lstStyle/>
          <a:p>
            <a:r>
              <a:rPr lang="en-US" b="1" i="0" dirty="0">
                <a:solidFill>
                  <a:srgbClr val="0D1426"/>
                </a:solidFill>
                <a:effectLst/>
                <a:latin typeface="Roboto" panose="02000000000000000000" pitchFamily="2" charset="0"/>
              </a:rPr>
              <a:t>How do I get the slides?</a:t>
            </a:r>
          </a:p>
          <a:p>
            <a:r>
              <a:rPr lang="en-US" b="0" i="0" dirty="0">
                <a:solidFill>
                  <a:srgbClr val="0D1426"/>
                </a:solidFill>
                <a:effectLst/>
                <a:latin typeface="Roboto" panose="02000000000000000000" pitchFamily="2" charset="0"/>
              </a:rPr>
              <a:t>Visit </a:t>
            </a:r>
            <a:r>
              <a:rPr lang="en-US" b="0" i="0" dirty="0">
                <a:solidFill>
                  <a:srgbClr val="0D1426"/>
                </a:solidFill>
                <a:effectLst/>
                <a:latin typeface="Roboto" panose="02000000000000000000" pitchFamily="2" charset="0"/>
                <a:hlinkClick r:id="rId2"/>
              </a:rPr>
              <a:t>https://2h.media</a:t>
            </a:r>
            <a:r>
              <a:rPr lang="en-US" b="0" i="0" dirty="0">
                <a:solidFill>
                  <a:srgbClr val="0D1426"/>
                </a:solidFill>
                <a:effectLst/>
                <a:latin typeface="Roboto" panose="02000000000000000000" pitchFamily="2" charset="0"/>
              </a:rPr>
              <a:t>. The slides are on the workshop page.</a:t>
            </a:r>
            <a:br>
              <a:rPr lang="en-US" b="0" i="0" dirty="0">
                <a:solidFill>
                  <a:srgbClr val="0D1426"/>
                </a:solidFill>
                <a:effectLst/>
                <a:latin typeface="Roboto" panose="02000000000000000000" pitchFamily="2" charset="0"/>
              </a:rPr>
            </a:br>
            <a:endParaRPr lang="en-US" b="0" i="0" dirty="0">
              <a:solidFill>
                <a:srgbClr val="0D1426"/>
              </a:solidFill>
              <a:effectLst/>
              <a:latin typeface="Roboto" panose="02000000000000000000" pitchFamily="2" charset="0"/>
            </a:endParaRPr>
          </a:p>
          <a:p>
            <a:r>
              <a:rPr lang="en-US" b="1" i="0" dirty="0">
                <a:solidFill>
                  <a:srgbClr val="0D1426"/>
                </a:solidFill>
                <a:effectLst/>
                <a:latin typeface="Roboto" panose="02000000000000000000" pitchFamily="2" charset="0"/>
              </a:rPr>
              <a:t>How do we connect?</a:t>
            </a:r>
          </a:p>
          <a:p>
            <a:r>
              <a:rPr lang="en-US" b="0" i="0" dirty="0">
                <a:solidFill>
                  <a:srgbClr val="0D1426"/>
                </a:solidFill>
                <a:effectLst/>
                <a:latin typeface="Roboto" panose="02000000000000000000" pitchFamily="2" charset="0"/>
              </a:rPr>
              <a:t>Follow 2H Media on LinkedIn.</a:t>
            </a:r>
            <a:br>
              <a:rPr lang="en-US" b="0" i="0" dirty="0">
                <a:solidFill>
                  <a:srgbClr val="0D1426"/>
                </a:solidFill>
                <a:effectLst/>
                <a:latin typeface="Roboto" panose="02000000000000000000" pitchFamily="2" charset="0"/>
              </a:rPr>
            </a:br>
            <a:endParaRPr lang="en-US" b="0" i="0" dirty="0">
              <a:solidFill>
                <a:srgbClr val="0D1426"/>
              </a:solidFill>
              <a:effectLst/>
              <a:latin typeface="Roboto" panose="02000000000000000000" pitchFamily="2" charset="0"/>
            </a:endParaRPr>
          </a:p>
          <a:p>
            <a:r>
              <a:rPr lang="en-US" b="1" i="0" dirty="0">
                <a:solidFill>
                  <a:srgbClr val="0D1426"/>
                </a:solidFill>
                <a:effectLst/>
                <a:latin typeface="Roboto" panose="02000000000000000000" pitchFamily="2" charset="0"/>
              </a:rPr>
              <a:t>Specific questions?</a:t>
            </a:r>
          </a:p>
          <a:p>
            <a:r>
              <a:rPr lang="en-US" b="0" i="0" dirty="0">
                <a:solidFill>
                  <a:srgbClr val="0D1426"/>
                </a:solidFill>
                <a:effectLst/>
                <a:latin typeface="Roboto" panose="02000000000000000000" pitchFamily="2" charset="0"/>
              </a:rPr>
              <a:t>Give us a call.</a:t>
            </a:r>
          </a:p>
          <a:p>
            <a:r>
              <a:rPr lang="en-US" b="1" dirty="0">
                <a:solidFill>
                  <a:srgbClr val="0D1426"/>
                </a:solidFill>
                <a:latin typeface="Roboto" panose="02000000000000000000" pitchFamily="2" charset="0"/>
              </a:rPr>
              <a:t>P: </a:t>
            </a:r>
            <a:r>
              <a:rPr lang="en-US" dirty="0">
                <a:solidFill>
                  <a:srgbClr val="0D1426"/>
                </a:solidFill>
                <a:latin typeface="Roboto" panose="02000000000000000000" pitchFamily="2" charset="0"/>
              </a:rPr>
              <a:t>519-835-3009</a:t>
            </a:r>
          </a:p>
          <a:p>
            <a:r>
              <a:rPr lang="en-US" b="1" dirty="0">
                <a:solidFill>
                  <a:srgbClr val="0D1426"/>
                </a:solidFill>
                <a:latin typeface="Roboto" panose="02000000000000000000" pitchFamily="2" charset="0"/>
              </a:rPr>
              <a:t>E: </a:t>
            </a:r>
            <a:r>
              <a:rPr lang="en-US" dirty="0">
                <a:solidFill>
                  <a:srgbClr val="0D1426"/>
                </a:solidFill>
                <a:latin typeface="Roboto" panose="02000000000000000000" pitchFamily="2" charset="0"/>
              </a:rPr>
              <a:t>hello@2h.media</a:t>
            </a:r>
            <a:endParaRPr lang="en-CA" dirty="0"/>
          </a:p>
        </p:txBody>
      </p:sp>
      <p:sp>
        <p:nvSpPr>
          <p:cNvPr id="17" name="Content Placeholder 4">
            <a:extLst>
              <a:ext uri="{FF2B5EF4-FFF2-40B4-BE49-F238E27FC236}">
                <a16:creationId xmlns:a16="http://schemas.microsoft.com/office/drawing/2014/main" id="{D0C09FAB-AB13-4EF6-8D51-2AECA6BC4F51}"/>
              </a:ext>
            </a:extLst>
          </p:cNvPr>
          <p:cNvSpPr txBox="1">
            <a:spLocks/>
          </p:cNvSpPr>
          <p:nvPr/>
        </p:nvSpPr>
        <p:spPr>
          <a:xfrm>
            <a:off x="288471" y="4225711"/>
            <a:ext cx="3194957" cy="166551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bg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20000"/>
            </a:pPr>
            <a:r>
              <a:rPr lang="en-CA" dirty="0"/>
              <a:t>Plan your campaign with a Crowdfunding Canvas, available free on sprintpoint.ca.</a:t>
            </a:r>
          </a:p>
        </p:txBody>
      </p:sp>
      <p:pic>
        <p:nvPicPr>
          <p:cNvPr id="8" name="Picture 7">
            <a:extLst>
              <a:ext uri="{FF2B5EF4-FFF2-40B4-BE49-F238E27FC236}">
                <a16:creationId xmlns:a16="http://schemas.microsoft.com/office/drawing/2014/main" id="{6AB469C5-502B-452C-8F70-2A3BF4E03A87}"/>
              </a:ext>
            </a:extLst>
          </p:cNvPr>
          <p:cNvPicPr>
            <a:picLocks noChangeAspect="1"/>
          </p:cNvPicPr>
          <p:nvPr/>
        </p:nvPicPr>
        <p:blipFill>
          <a:blip r:embed="rId3"/>
          <a:stretch>
            <a:fillRect/>
          </a:stretch>
        </p:blipFill>
        <p:spPr>
          <a:xfrm>
            <a:off x="288471" y="1857337"/>
            <a:ext cx="3100595" cy="2008445"/>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8A3C3F20-E365-466C-B486-5895EF67D7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055" y="1009246"/>
            <a:ext cx="3049011" cy="488162"/>
          </a:xfrm>
          <a:prstGeom prst="rect">
            <a:avLst/>
          </a:prstGeom>
        </p:spPr>
      </p:pic>
    </p:spTree>
    <p:extLst>
      <p:ext uri="{BB962C8B-B14F-4D97-AF65-F5344CB8AC3E}">
        <p14:creationId xmlns:p14="http://schemas.microsoft.com/office/powerpoint/2010/main" val="126758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59F8F6-BC11-4585-A3D1-C61E61CB03E3}"/>
              </a:ext>
            </a:extLst>
          </p:cNvPr>
          <p:cNvSpPr/>
          <p:nvPr/>
        </p:nvSpPr>
        <p:spPr>
          <a:xfrm>
            <a:off x="0" y="0"/>
            <a:ext cx="37229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E4A13A71-D661-4661-A9F7-5E271BF211C6}"/>
              </a:ext>
            </a:extLst>
          </p:cNvPr>
          <p:cNvSpPr>
            <a:spLocks noGrp="1"/>
          </p:cNvSpPr>
          <p:nvPr>
            <p:ph type="title"/>
          </p:nvPr>
        </p:nvSpPr>
        <p:spPr>
          <a:xfrm>
            <a:off x="4370614" y="595985"/>
            <a:ext cx="7391400" cy="1309015"/>
          </a:xfrm>
        </p:spPr>
        <p:txBody>
          <a:bodyPr/>
          <a:lstStyle/>
          <a:p>
            <a:r>
              <a:rPr lang="en-CA" dirty="0"/>
              <a:t>People First Marketing</a:t>
            </a:r>
          </a:p>
        </p:txBody>
      </p:sp>
      <p:sp>
        <p:nvSpPr>
          <p:cNvPr id="3" name="Content Placeholder 2">
            <a:extLst>
              <a:ext uri="{FF2B5EF4-FFF2-40B4-BE49-F238E27FC236}">
                <a16:creationId xmlns:a16="http://schemas.microsoft.com/office/drawing/2014/main" id="{6086A419-734B-4BAE-A62C-C4244132DC37}"/>
              </a:ext>
            </a:extLst>
          </p:cNvPr>
          <p:cNvSpPr>
            <a:spLocks noGrp="1"/>
          </p:cNvSpPr>
          <p:nvPr>
            <p:ph idx="1"/>
          </p:nvPr>
        </p:nvSpPr>
        <p:spPr>
          <a:xfrm>
            <a:off x="4370612" y="1857338"/>
            <a:ext cx="7391400" cy="825494"/>
          </a:xfrm>
        </p:spPr>
        <p:txBody>
          <a:bodyPr/>
          <a:lstStyle/>
          <a:p>
            <a:r>
              <a:rPr lang="en-US" b="0" i="0" dirty="0">
                <a:solidFill>
                  <a:srgbClr val="0D1426"/>
                </a:solidFill>
                <a:effectLst/>
                <a:latin typeface="Roboto" panose="02000000000000000000" pitchFamily="2" charset="0"/>
              </a:rPr>
              <a:t>Using transparency and communication to build business relationships.</a:t>
            </a:r>
            <a:endParaRPr lang="en-CA" dirty="0"/>
          </a:p>
        </p:txBody>
      </p:sp>
      <p:sp>
        <p:nvSpPr>
          <p:cNvPr id="5" name="Content Placeholder 4">
            <a:extLst>
              <a:ext uri="{FF2B5EF4-FFF2-40B4-BE49-F238E27FC236}">
                <a16:creationId xmlns:a16="http://schemas.microsoft.com/office/drawing/2014/main" id="{8F0AA197-DEF5-470F-8509-0F8BB77DE075}"/>
              </a:ext>
            </a:extLst>
          </p:cNvPr>
          <p:cNvSpPr>
            <a:spLocks noGrp="1"/>
          </p:cNvSpPr>
          <p:nvPr>
            <p:ph idx="11"/>
          </p:nvPr>
        </p:nvSpPr>
        <p:spPr>
          <a:xfrm>
            <a:off x="288471" y="1535116"/>
            <a:ext cx="3194957" cy="3681155"/>
          </a:xfrm>
        </p:spPr>
        <p:txBody>
          <a:bodyPr/>
          <a:lstStyle/>
          <a:p>
            <a:pPr marL="342900" indent="-342900">
              <a:buSzPct val="120000"/>
              <a:buBlip>
                <a:blip r:embed="rId2"/>
              </a:buBlip>
            </a:pPr>
            <a:r>
              <a:rPr lang="en-CA" dirty="0"/>
              <a:t>Ecommerce</a:t>
            </a:r>
          </a:p>
          <a:p>
            <a:pPr marL="342900" indent="-342900">
              <a:buSzPct val="120000"/>
              <a:buBlip>
                <a:blip r:embed="rId3"/>
              </a:buBlip>
            </a:pPr>
            <a:r>
              <a:rPr lang="en-CA" dirty="0"/>
              <a:t>Web Development</a:t>
            </a:r>
          </a:p>
          <a:p>
            <a:pPr marL="342900" indent="-342900">
              <a:buSzPct val="120000"/>
              <a:buBlip>
                <a:blip r:embed="rId4"/>
              </a:buBlip>
            </a:pPr>
            <a:r>
              <a:rPr lang="en-CA" dirty="0"/>
              <a:t>Branding</a:t>
            </a:r>
          </a:p>
          <a:p>
            <a:pPr marL="342900" indent="-342900">
              <a:buSzPct val="120000"/>
              <a:buBlip>
                <a:blip r:embed="rId5"/>
              </a:buBlip>
            </a:pPr>
            <a:r>
              <a:rPr lang="en-CA" dirty="0"/>
              <a:t>Email Marketing</a:t>
            </a:r>
          </a:p>
          <a:p>
            <a:pPr marL="342900" indent="-342900">
              <a:buSzPct val="120000"/>
              <a:buBlip>
                <a:blip r:embed="rId6"/>
              </a:buBlip>
            </a:pPr>
            <a:r>
              <a:rPr lang="en-CA" dirty="0"/>
              <a:t>Film &amp; Photography</a:t>
            </a:r>
          </a:p>
          <a:p>
            <a:pPr marL="342900" indent="-342900">
              <a:buSzPct val="120000"/>
              <a:buBlip>
                <a:blip r:embed="rId7"/>
              </a:buBlip>
            </a:pPr>
            <a:r>
              <a:rPr lang="en-CA" dirty="0"/>
              <a:t>Education</a:t>
            </a:r>
          </a:p>
          <a:p>
            <a:pPr marL="342900" indent="-342900">
              <a:buSzPct val="120000"/>
              <a:buBlip>
                <a:blip r:embed="rId8"/>
              </a:buBlip>
            </a:pPr>
            <a:r>
              <a:rPr lang="en-CA" dirty="0"/>
              <a:t>Crowdfunding</a:t>
            </a:r>
          </a:p>
          <a:p>
            <a:pPr marL="342900" indent="-342900">
              <a:buSzPct val="120000"/>
              <a:buBlip>
                <a:blip r:embed="rId9"/>
              </a:buBlip>
            </a:pPr>
            <a:r>
              <a:rPr lang="en-CA" dirty="0"/>
              <a:t>Digital Advertising</a:t>
            </a:r>
          </a:p>
        </p:txBody>
      </p:sp>
      <p:pic>
        <p:nvPicPr>
          <p:cNvPr id="10" name="Content Placeholder 8" descr="A picture containing text, clipart&#10;&#10;Description automatically generated">
            <a:extLst>
              <a:ext uri="{FF2B5EF4-FFF2-40B4-BE49-F238E27FC236}">
                <a16:creationId xmlns:a16="http://schemas.microsoft.com/office/drawing/2014/main" id="{0322FB11-1E5C-4CFE-9E81-D4AFAF2DC0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8471" y="360748"/>
            <a:ext cx="3100363" cy="653868"/>
          </a:xfrm>
          <a:prstGeom prst="rect">
            <a:avLst/>
          </a:prstGeom>
        </p:spPr>
      </p:pic>
      <p:sp>
        <p:nvSpPr>
          <p:cNvPr id="11" name="Rectangle 10">
            <a:extLst>
              <a:ext uri="{FF2B5EF4-FFF2-40B4-BE49-F238E27FC236}">
                <a16:creationId xmlns:a16="http://schemas.microsoft.com/office/drawing/2014/main" id="{32727C73-79E1-4E71-95D2-08C3DA08AE04}"/>
              </a:ext>
            </a:extLst>
          </p:cNvPr>
          <p:cNvSpPr/>
          <p:nvPr/>
        </p:nvSpPr>
        <p:spPr>
          <a:xfrm>
            <a:off x="3722914" y="3429000"/>
            <a:ext cx="8469085"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Content Placeholder 4">
            <a:extLst>
              <a:ext uri="{FF2B5EF4-FFF2-40B4-BE49-F238E27FC236}">
                <a16:creationId xmlns:a16="http://schemas.microsoft.com/office/drawing/2014/main" id="{D0C09FAB-AB13-4EF6-8D51-2AECA6BC4F51}"/>
              </a:ext>
            </a:extLst>
          </p:cNvPr>
          <p:cNvSpPr txBox="1">
            <a:spLocks/>
          </p:cNvSpPr>
          <p:nvPr/>
        </p:nvSpPr>
        <p:spPr>
          <a:xfrm>
            <a:off x="288471" y="5736771"/>
            <a:ext cx="3194957" cy="9362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bg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bg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20000"/>
            </a:pPr>
            <a:r>
              <a:rPr lang="en-CA" dirty="0"/>
              <a:t>519-835-3009</a:t>
            </a:r>
          </a:p>
          <a:p>
            <a:pPr>
              <a:buSzPct val="120000"/>
            </a:pPr>
            <a:r>
              <a:rPr lang="en-CA" dirty="0"/>
              <a:t>hello@2h.media</a:t>
            </a:r>
          </a:p>
        </p:txBody>
      </p:sp>
      <p:sp>
        <p:nvSpPr>
          <p:cNvPr id="21" name="Rectangle 20">
            <a:extLst>
              <a:ext uri="{FF2B5EF4-FFF2-40B4-BE49-F238E27FC236}">
                <a16:creationId xmlns:a16="http://schemas.microsoft.com/office/drawing/2014/main" id="{AB869B80-7591-4BCD-868D-ABA87E294B74}"/>
              </a:ext>
            </a:extLst>
          </p:cNvPr>
          <p:cNvSpPr/>
          <p:nvPr/>
        </p:nvSpPr>
        <p:spPr>
          <a:xfrm>
            <a:off x="4370612" y="5680986"/>
            <a:ext cx="1055915" cy="5007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 name="Straight Connector 24">
            <a:extLst>
              <a:ext uri="{FF2B5EF4-FFF2-40B4-BE49-F238E27FC236}">
                <a16:creationId xmlns:a16="http://schemas.microsoft.com/office/drawing/2014/main" id="{92E1F766-EF0B-498B-8A1E-64315B6B2835}"/>
              </a:ext>
            </a:extLst>
          </p:cNvPr>
          <p:cNvCxnSpPr/>
          <p:nvPr/>
        </p:nvCxnSpPr>
        <p:spPr>
          <a:xfrm flipH="1">
            <a:off x="4751614" y="4893129"/>
            <a:ext cx="685800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A9383957-A3C2-4AEE-93D6-F2AC3B6E8F43}"/>
              </a:ext>
            </a:extLst>
          </p:cNvPr>
          <p:cNvSpPr/>
          <p:nvPr/>
        </p:nvSpPr>
        <p:spPr>
          <a:xfrm>
            <a:off x="4370612" y="3944185"/>
            <a:ext cx="2317830" cy="2317830"/>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D00C8BB5-D168-4024-B6FB-54DB65B3890F}"/>
              </a:ext>
            </a:extLst>
          </p:cNvPr>
          <p:cNvSpPr txBox="1"/>
          <p:nvPr/>
        </p:nvSpPr>
        <p:spPr>
          <a:xfrm>
            <a:off x="6852557" y="4431464"/>
            <a:ext cx="4757057" cy="461665"/>
          </a:xfrm>
          <a:prstGeom prst="rect">
            <a:avLst/>
          </a:prstGeom>
          <a:noFill/>
        </p:spPr>
        <p:txBody>
          <a:bodyPr wrap="square" rtlCol="0">
            <a:spAutoFit/>
          </a:bodyPr>
          <a:lstStyle/>
          <a:p>
            <a:pPr algn="r"/>
            <a:r>
              <a:rPr lang="en-CA" sz="2400" b="1" dirty="0"/>
              <a:t>Aron Murch | Co-Owner, CIO</a:t>
            </a:r>
          </a:p>
        </p:txBody>
      </p:sp>
      <p:sp>
        <p:nvSpPr>
          <p:cNvPr id="28" name="TextBox 27">
            <a:extLst>
              <a:ext uri="{FF2B5EF4-FFF2-40B4-BE49-F238E27FC236}">
                <a16:creationId xmlns:a16="http://schemas.microsoft.com/office/drawing/2014/main" id="{C85605BF-5B85-44F3-85DF-7357A1849088}"/>
              </a:ext>
            </a:extLst>
          </p:cNvPr>
          <p:cNvSpPr txBox="1"/>
          <p:nvPr/>
        </p:nvSpPr>
        <p:spPr>
          <a:xfrm>
            <a:off x="7445829" y="5018314"/>
            <a:ext cx="4163786" cy="1077218"/>
          </a:xfrm>
          <a:prstGeom prst="rect">
            <a:avLst/>
          </a:prstGeom>
          <a:noFill/>
        </p:spPr>
        <p:txBody>
          <a:bodyPr wrap="square" rtlCol="0">
            <a:spAutoFit/>
          </a:bodyPr>
          <a:lstStyle/>
          <a:p>
            <a:pPr marL="285750" indent="-285750">
              <a:buFont typeface="Wingdings" panose="05000000000000000000" pitchFamily="2" charset="2"/>
              <a:buChar char="§"/>
            </a:pPr>
            <a:r>
              <a:rPr lang="en-CA" sz="1600" dirty="0"/>
              <a:t>Worked in marketing since 2005</a:t>
            </a:r>
          </a:p>
          <a:p>
            <a:pPr marL="285750" indent="-285750">
              <a:buFont typeface="Wingdings" panose="05000000000000000000" pitchFamily="2" charset="2"/>
              <a:buChar char="§"/>
            </a:pPr>
            <a:r>
              <a:rPr lang="en-CA" sz="1600" dirty="0"/>
              <a:t>Joined 2H Media in January, 2020</a:t>
            </a:r>
          </a:p>
          <a:p>
            <a:pPr marL="285750" indent="-285750">
              <a:buFont typeface="Wingdings" panose="05000000000000000000" pitchFamily="2" charset="2"/>
              <a:buChar char="§"/>
            </a:pPr>
            <a:r>
              <a:rPr lang="en-CA" sz="1600" dirty="0"/>
              <a:t>Over $1,000,000 raised on Kickstarter</a:t>
            </a:r>
          </a:p>
          <a:p>
            <a:pPr marL="285750" indent="-285750">
              <a:buFont typeface="Wingdings" panose="05000000000000000000" pitchFamily="2" charset="2"/>
              <a:buChar char="§"/>
            </a:pPr>
            <a:r>
              <a:rPr lang="en-CA" sz="1600" dirty="0"/>
              <a:t>Involved in 25 Crowdfunding Campaigns</a:t>
            </a:r>
          </a:p>
        </p:txBody>
      </p:sp>
    </p:spTree>
    <p:extLst>
      <p:ext uri="{BB962C8B-B14F-4D97-AF65-F5344CB8AC3E}">
        <p14:creationId xmlns:p14="http://schemas.microsoft.com/office/powerpoint/2010/main" val="145725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BF8D-A0FC-4188-A424-26D61632442F}"/>
              </a:ext>
            </a:extLst>
          </p:cNvPr>
          <p:cNvSpPr>
            <a:spLocks noGrp="1"/>
          </p:cNvSpPr>
          <p:nvPr>
            <p:ph type="title"/>
          </p:nvPr>
        </p:nvSpPr>
        <p:spPr>
          <a:xfrm>
            <a:off x="4446814" y="977931"/>
            <a:ext cx="7315200" cy="1325563"/>
          </a:xfrm>
        </p:spPr>
        <p:txBody>
          <a:bodyPr/>
          <a:lstStyle/>
          <a:p>
            <a:r>
              <a:rPr lang="en-CA" dirty="0"/>
              <a:t>What you’ll learn</a:t>
            </a:r>
          </a:p>
        </p:txBody>
      </p:sp>
      <p:sp>
        <p:nvSpPr>
          <p:cNvPr id="3" name="Content Placeholder 2">
            <a:extLst>
              <a:ext uri="{FF2B5EF4-FFF2-40B4-BE49-F238E27FC236}">
                <a16:creationId xmlns:a16="http://schemas.microsoft.com/office/drawing/2014/main" id="{9C7C4F36-14BF-4E9F-8C6E-62CF4CA78288}"/>
              </a:ext>
            </a:extLst>
          </p:cNvPr>
          <p:cNvSpPr>
            <a:spLocks noGrp="1"/>
          </p:cNvSpPr>
          <p:nvPr>
            <p:ph idx="1"/>
          </p:nvPr>
        </p:nvSpPr>
        <p:spPr>
          <a:xfrm>
            <a:off x="4446814" y="2303494"/>
            <a:ext cx="4299859" cy="3524702"/>
          </a:xfrm>
        </p:spPr>
        <p:txBody>
          <a:bodyPr numCol="1">
            <a:normAutofit lnSpcReduction="10000"/>
          </a:bodyPr>
          <a:lstStyle/>
          <a:p>
            <a:pPr marL="457200" indent="-457200">
              <a:buFont typeface="+mj-lt"/>
              <a:buAutoNum type="arabicPeriod"/>
            </a:pPr>
            <a:r>
              <a:rPr lang="en-CA" dirty="0"/>
              <a:t>What is Crowdfunding</a:t>
            </a:r>
          </a:p>
          <a:p>
            <a:pPr marL="457200" indent="-457200">
              <a:buFont typeface="+mj-lt"/>
              <a:buAutoNum type="arabicPeriod"/>
            </a:pPr>
            <a:r>
              <a:rPr lang="en-CA" dirty="0"/>
              <a:t>Choosing a Platform</a:t>
            </a:r>
          </a:p>
          <a:p>
            <a:pPr marL="457200" indent="-457200">
              <a:buFont typeface="+mj-lt"/>
              <a:buAutoNum type="arabicPeriod"/>
            </a:pPr>
            <a:r>
              <a:rPr lang="en-CA" dirty="0"/>
              <a:t>Preparing for Success</a:t>
            </a:r>
          </a:p>
          <a:p>
            <a:pPr marL="457200" indent="-457200">
              <a:buFont typeface="+mj-lt"/>
              <a:buAutoNum type="arabicPeriod"/>
            </a:pPr>
            <a:r>
              <a:rPr lang="en-CA" dirty="0"/>
              <a:t>Financial Breakdown</a:t>
            </a:r>
          </a:p>
          <a:p>
            <a:pPr marL="457200" indent="-457200">
              <a:buFont typeface="+mj-lt"/>
              <a:buAutoNum type="arabicPeriod"/>
            </a:pPr>
            <a:r>
              <a:rPr lang="en-CA" dirty="0"/>
              <a:t>Stretch Goals</a:t>
            </a:r>
          </a:p>
          <a:p>
            <a:pPr marL="457200" indent="-457200">
              <a:buFont typeface="+mj-lt"/>
              <a:buAutoNum type="arabicPeriod"/>
            </a:pPr>
            <a:r>
              <a:rPr lang="en-CA" dirty="0"/>
              <a:t>Shipping Considerations</a:t>
            </a:r>
          </a:p>
          <a:p>
            <a:pPr marL="457200" indent="-457200">
              <a:buFont typeface="+mj-lt"/>
              <a:buAutoNum type="arabicPeriod"/>
            </a:pPr>
            <a:r>
              <a:rPr lang="en-CA" dirty="0"/>
              <a:t>Crowdfunding Timeline</a:t>
            </a:r>
          </a:p>
          <a:p>
            <a:pPr marL="457200" indent="-457200">
              <a:buFont typeface="+mj-lt"/>
              <a:buAutoNum type="arabicPeriod"/>
            </a:pPr>
            <a:r>
              <a:rPr lang="en-CA" dirty="0"/>
              <a:t>Common Mistakes</a:t>
            </a:r>
          </a:p>
        </p:txBody>
      </p:sp>
      <p:pic>
        <p:nvPicPr>
          <p:cNvPr id="6" name="Content Placeholder 5" descr="A high angle view of a city&#10;&#10;Description automatically generated with low confidence">
            <a:extLst>
              <a:ext uri="{FF2B5EF4-FFF2-40B4-BE49-F238E27FC236}">
                <a16:creationId xmlns:a16="http://schemas.microsoft.com/office/drawing/2014/main" id="{C88B5E63-CB09-49C9-87FC-ED9CDBAB7645}"/>
              </a:ext>
            </a:extLst>
          </p:cNvPr>
          <p:cNvPicPr>
            <a:picLocks noGrp="1" noChangeAspect="1"/>
          </p:cNvPicPr>
          <p:nvPr>
            <p:ph idx="11"/>
          </p:nvPr>
        </p:nvPicPr>
        <p:blipFill rotWithShape="1">
          <a:blip r:embed="rId2">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8967" t="130" r="249" b="-130"/>
          <a:stretch/>
        </p:blipFill>
        <p:spPr>
          <a:xfrm>
            <a:off x="0" y="-5443"/>
            <a:ext cx="3761014" cy="6872372"/>
          </a:xfrm>
          <a:solidFill>
            <a:schemeClr val="tx1"/>
          </a:solidFill>
        </p:spPr>
      </p:pic>
    </p:spTree>
    <p:extLst>
      <p:ext uri="{BB962C8B-B14F-4D97-AF65-F5344CB8AC3E}">
        <p14:creationId xmlns:p14="http://schemas.microsoft.com/office/powerpoint/2010/main" val="1967433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62F-8523-4675-9A3C-AF4E401493C9}"/>
              </a:ext>
            </a:extLst>
          </p:cNvPr>
          <p:cNvSpPr txBox="1">
            <a:spLocks/>
          </p:cNvSpPr>
          <p:nvPr/>
        </p:nvSpPr>
        <p:spPr>
          <a:xfrm>
            <a:off x="1524000" y="674913"/>
            <a:ext cx="9144000" cy="968149"/>
          </a:xfrm>
          <a:prstGeom prst="rect">
            <a:avLst/>
          </a:prstGeom>
        </p:spPr>
        <p:txBody>
          <a:bodyPr anchor="b"/>
          <a:lstStyle>
            <a:lvl1pPr algn="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t>What is Crowdfunding?</a:t>
            </a:r>
          </a:p>
        </p:txBody>
      </p:sp>
      <p:sp>
        <p:nvSpPr>
          <p:cNvPr id="3" name="Subtitle 2">
            <a:extLst>
              <a:ext uri="{FF2B5EF4-FFF2-40B4-BE49-F238E27FC236}">
                <a16:creationId xmlns:a16="http://schemas.microsoft.com/office/drawing/2014/main" id="{AEA833A1-EA27-4348-A40C-FBCC23E352E4}"/>
              </a:ext>
            </a:extLst>
          </p:cNvPr>
          <p:cNvSpPr txBox="1">
            <a:spLocks/>
          </p:cNvSpPr>
          <p:nvPr/>
        </p:nvSpPr>
        <p:spPr>
          <a:xfrm>
            <a:off x="1524000" y="2012724"/>
            <a:ext cx="9144000" cy="354645"/>
          </a:xfrm>
          <a:prstGeom prst="rect">
            <a:avLst/>
          </a:prstGeom>
        </p:spPr>
        <p:txBody>
          <a:bodyPr>
            <a:normAutofit/>
          </a:bodyPr>
          <a:lstStyle>
            <a:lvl1pPr marL="0" indent="0" algn="r" defTabSz="914400" rtl="0" eaLnBrk="1" latinLnBrk="0" hangingPunct="1">
              <a:lnSpc>
                <a:spcPct val="90000"/>
              </a:lnSpc>
              <a:spcBef>
                <a:spcPts val="1000"/>
              </a:spcBef>
              <a:buFont typeface="Arial" panose="020B0604020202020204" pitchFamily="34" charset="0"/>
              <a:buNone/>
              <a:defRPr lang="en-US" sz="1600" b="0" kern="1200" cap="none"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cap="all"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2" algn="r"/>
            <a:r>
              <a:rPr lang="en-US" b="1" i="0" dirty="0">
                <a:solidFill>
                  <a:srgbClr val="0D1426"/>
                </a:solidFill>
                <a:effectLst/>
                <a:latin typeface="Roboto" panose="02000000000000000000" pitchFamily="2" charset="0"/>
              </a:rPr>
              <a:t>Pre-Orders with more steps</a:t>
            </a:r>
            <a:endParaRPr lang="en-US" b="1" dirty="0"/>
          </a:p>
        </p:txBody>
      </p:sp>
      <p:cxnSp>
        <p:nvCxnSpPr>
          <p:cNvPr id="4" name="Straight Connector 3">
            <a:extLst>
              <a:ext uri="{FF2B5EF4-FFF2-40B4-BE49-F238E27FC236}">
                <a16:creationId xmlns:a16="http://schemas.microsoft.com/office/drawing/2014/main" id="{546CE975-B8F4-4C63-8605-2EF2426A010A}"/>
              </a:ext>
            </a:extLst>
          </p:cNvPr>
          <p:cNvCxnSpPr>
            <a:cxnSpLocks/>
          </p:cNvCxnSpPr>
          <p:nvPr/>
        </p:nvCxnSpPr>
        <p:spPr>
          <a:xfrm>
            <a:off x="2128157" y="1794722"/>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751021C-6C95-4DA7-A450-E091C7DFD650}"/>
              </a:ext>
            </a:extLst>
          </p:cNvPr>
          <p:cNvSpPr txBox="1"/>
          <p:nvPr/>
        </p:nvSpPr>
        <p:spPr>
          <a:xfrm>
            <a:off x="1137556" y="3429000"/>
            <a:ext cx="6711044" cy="1815882"/>
          </a:xfrm>
          <a:prstGeom prst="rect">
            <a:avLst/>
          </a:prstGeom>
          <a:noFill/>
        </p:spPr>
        <p:txBody>
          <a:bodyPr wrap="square" rtlCol="0">
            <a:spAutoFit/>
          </a:bodyPr>
          <a:lstStyle/>
          <a:p>
            <a:r>
              <a:rPr lang="en-CA" sz="1600" b="1" cap="all" dirty="0">
                <a:solidFill>
                  <a:schemeClr val="tx2"/>
                </a:solidFill>
              </a:rPr>
              <a:t>Crowdfunding Defined</a:t>
            </a:r>
          </a:p>
          <a:p>
            <a:r>
              <a:rPr lang="en-US" sz="1600" b="0" i="0" dirty="0">
                <a:solidFill>
                  <a:srgbClr val="202124"/>
                </a:solidFill>
                <a:effectLst/>
                <a:latin typeface="arial" panose="020B0604020202020204" pitchFamily="34" charset="0"/>
              </a:rPr>
              <a:t>Crowdfunding is the process of funding a project or venture by raising many small amounts of money from a large number of people, typically via the internet.</a:t>
            </a:r>
          </a:p>
          <a:p>
            <a:endParaRPr lang="en-US" sz="1600" dirty="0">
              <a:solidFill>
                <a:srgbClr val="202124"/>
              </a:solidFill>
              <a:latin typeface="arial" panose="020B0604020202020204" pitchFamily="34" charset="0"/>
            </a:endParaRPr>
          </a:p>
          <a:p>
            <a:r>
              <a:rPr lang="en-CA" sz="1600" dirty="0"/>
              <a:t>Crowdfunding is typically a method of generating pre-sales prior to manufacturing.</a:t>
            </a:r>
          </a:p>
        </p:txBody>
      </p:sp>
      <p:sp>
        <p:nvSpPr>
          <p:cNvPr id="8" name="TextBox 7">
            <a:extLst>
              <a:ext uri="{FF2B5EF4-FFF2-40B4-BE49-F238E27FC236}">
                <a16:creationId xmlns:a16="http://schemas.microsoft.com/office/drawing/2014/main" id="{64959145-9968-4547-9E7E-D9055889E1BE}"/>
              </a:ext>
            </a:extLst>
          </p:cNvPr>
          <p:cNvSpPr txBox="1"/>
          <p:nvPr/>
        </p:nvSpPr>
        <p:spPr>
          <a:xfrm>
            <a:off x="8060872" y="3423557"/>
            <a:ext cx="2993572" cy="2062103"/>
          </a:xfrm>
          <a:prstGeom prst="rect">
            <a:avLst/>
          </a:prstGeom>
          <a:noFill/>
        </p:spPr>
        <p:txBody>
          <a:bodyPr wrap="square" rtlCol="0">
            <a:spAutoFit/>
          </a:bodyPr>
          <a:lstStyle/>
          <a:p>
            <a:r>
              <a:rPr lang="en-CA" sz="1600" b="1" cap="all" dirty="0">
                <a:solidFill>
                  <a:schemeClr val="tx2"/>
                </a:solidFill>
              </a:rPr>
              <a:t>Reasons to Crowdfund</a:t>
            </a:r>
          </a:p>
          <a:p>
            <a:pPr marL="285750" indent="-285750">
              <a:buFont typeface="Wingdings" panose="05000000000000000000" pitchFamily="2" charset="2"/>
              <a:buChar char="§"/>
            </a:pPr>
            <a:r>
              <a:rPr lang="en-CA" sz="1600" dirty="0"/>
              <a:t>Generate start-up capital without reducing equity</a:t>
            </a:r>
          </a:p>
          <a:p>
            <a:pPr marL="285750" indent="-285750">
              <a:buFont typeface="Wingdings" panose="05000000000000000000" pitchFamily="2" charset="2"/>
              <a:buChar char="§"/>
            </a:pPr>
            <a:r>
              <a:rPr lang="en-CA" sz="1600" dirty="0"/>
              <a:t>Validate your concept in a public forum</a:t>
            </a:r>
          </a:p>
          <a:p>
            <a:pPr marL="285750" indent="-285750">
              <a:buFont typeface="Wingdings" panose="05000000000000000000" pitchFamily="2" charset="2"/>
              <a:buChar char="§"/>
            </a:pPr>
            <a:r>
              <a:rPr lang="en-CA" sz="1600" dirty="0"/>
              <a:t>Reach a global audience on a trusted platform</a:t>
            </a:r>
          </a:p>
          <a:p>
            <a:pPr marL="285750" indent="-285750">
              <a:buFont typeface="Wingdings" panose="05000000000000000000" pitchFamily="2" charset="2"/>
              <a:buChar char="§"/>
            </a:pPr>
            <a:endParaRPr lang="en-CA" sz="1600" dirty="0"/>
          </a:p>
        </p:txBody>
      </p:sp>
    </p:spTree>
    <p:extLst>
      <p:ext uri="{BB962C8B-B14F-4D97-AF65-F5344CB8AC3E}">
        <p14:creationId xmlns:p14="http://schemas.microsoft.com/office/powerpoint/2010/main" val="4167336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62F-8523-4675-9A3C-AF4E401493C9}"/>
              </a:ext>
            </a:extLst>
          </p:cNvPr>
          <p:cNvSpPr txBox="1">
            <a:spLocks/>
          </p:cNvSpPr>
          <p:nvPr/>
        </p:nvSpPr>
        <p:spPr>
          <a:xfrm>
            <a:off x="1524000" y="674913"/>
            <a:ext cx="9144000" cy="968149"/>
          </a:xfrm>
          <a:prstGeom prst="rect">
            <a:avLst/>
          </a:prstGeom>
        </p:spPr>
        <p:txBody>
          <a:bodyPr anchor="b"/>
          <a:lstStyle>
            <a:lvl1pPr algn="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t>Choosing a Platform</a:t>
            </a:r>
          </a:p>
        </p:txBody>
      </p:sp>
      <p:sp>
        <p:nvSpPr>
          <p:cNvPr id="3" name="Subtitle 2">
            <a:extLst>
              <a:ext uri="{FF2B5EF4-FFF2-40B4-BE49-F238E27FC236}">
                <a16:creationId xmlns:a16="http://schemas.microsoft.com/office/drawing/2014/main" id="{AEA833A1-EA27-4348-A40C-FBCC23E352E4}"/>
              </a:ext>
            </a:extLst>
          </p:cNvPr>
          <p:cNvSpPr txBox="1">
            <a:spLocks/>
          </p:cNvSpPr>
          <p:nvPr/>
        </p:nvSpPr>
        <p:spPr>
          <a:xfrm>
            <a:off x="1524000" y="2012724"/>
            <a:ext cx="9144000" cy="354645"/>
          </a:xfrm>
          <a:prstGeom prst="rect">
            <a:avLst/>
          </a:prstGeom>
        </p:spPr>
        <p:txBody>
          <a:bodyPr>
            <a:normAutofit/>
          </a:bodyPr>
          <a:lstStyle>
            <a:lvl1pPr marL="0" indent="0" algn="r" defTabSz="914400" rtl="0" eaLnBrk="1" latinLnBrk="0" hangingPunct="1">
              <a:lnSpc>
                <a:spcPct val="90000"/>
              </a:lnSpc>
              <a:spcBef>
                <a:spcPts val="1000"/>
              </a:spcBef>
              <a:buFont typeface="Arial" panose="020B0604020202020204" pitchFamily="34" charset="0"/>
              <a:buNone/>
              <a:defRPr lang="en-US" sz="1600" b="0" kern="1200" cap="none"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cap="all"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2" algn="r"/>
            <a:r>
              <a:rPr lang="en-US" b="1" i="0" dirty="0">
                <a:solidFill>
                  <a:srgbClr val="0D1426"/>
                </a:solidFill>
                <a:effectLst/>
                <a:latin typeface="Roboto" panose="02000000000000000000" pitchFamily="2" charset="0"/>
              </a:rPr>
              <a:t>Evaluate and match business needs</a:t>
            </a:r>
            <a:endParaRPr lang="en-US" b="1" dirty="0"/>
          </a:p>
        </p:txBody>
      </p:sp>
      <p:cxnSp>
        <p:nvCxnSpPr>
          <p:cNvPr id="4" name="Straight Connector 3">
            <a:extLst>
              <a:ext uri="{FF2B5EF4-FFF2-40B4-BE49-F238E27FC236}">
                <a16:creationId xmlns:a16="http://schemas.microsoft.com/office/drawing/2014/main" id="{546CE975-B8F4-4C63-8605-2EF2426A010A}"/>
              </a:ext>
            </a:extLst>
          </p:cNvPr>
          <p:cNvCxnSpPr>
            <a:cxnSpLocks/>
          </p:cNvCxnSpPr>
          <p:nvPr/>
        </p:nvCxnSpPr>
        <p:spPr>
          <a:xfrm>
            <a:off x="2128157" y="1794722"/>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7" name="Picture 6" descr="A picture containing icon&#10;&#10;Description automatically generated">
            <a:extLst>
              <a:ext uri="{FF2B5EF4-FFF2-40B4-BE49-F238E27FC236}">
                <a16:creationId xmlns:a16="http://schemas.microsoft.com/office/drawing/2014/main" id="{8FD002F2-EEBB-4470-BBFF-D5F09D81F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54" y="3233059"/>
            <a:ext cx="10928764" cy="1525473"/>
          </a:xfrm>
          <a:prstGeom prst="rect">
            <a:avLst/>
          </a:prstGeom>
        </p:spPr>
      </p:pic>
      <p:sp>
        <p:nvSpPr>
          <p:cNvPr id="12" name="TextBox 11">
            <a:extLst>
              <a:ext uri="{FF2B5EF4-FFF2-40B4-BE49-F238E27FC236}">
                <a16:creationId xmlns:a16="http://schemas.microsoft.com/office/drawing/2014/main" id="{0F1E90C4-3E7A-42F5-9473-697DAE2161FF}"/>
              </a:ext>
            </a:extLst>
          </p:cNvPr>
          <p:cNvSpPr txBox="1"/>
          <p:nvPr/>
        </p:nvSpPr>
        <p:spPr>
          <a:xfrm>
            <a:off x="1398814" y="4742944"/>
            <a:ext cx="2993572" cy="1077218"/>
          </a:xfrm>
          <a:prstGeom prst="rect">
            <a:avLst/>
          </a:prstGeom>
          <a:noFill/>
        </p:spPr>
        <p:txBody>
          <a:bodyPr wrap="square" rtlCol="0">
            <a:spAutoFit/>
          </a:bodyPr>
          <a:lstStyle/>
          <a:p>
            <a:pPr marL="285750" indent="-285750">
              <a:buFont typeface="Wingdings" panose="05000000000000000000" pitchFamily="2" charset="2"/>
              <a:buChar char="§"/>
            </a:pPr>
            <a:r>
              <a:rPr lang="en-CA" sz="1600" dirty="0"/>
              <a:t>Has the widest audience</a:t>
            </a:r>
          </a:p>
          <a:p>
            <a:pPr marL="285750" indent="-285750">
              <a:buFont typeface="Wingdings" panose="05000000000000000000" pitchFamily="2" charset="2"/>
              <a:buChar char="§"/>
            </a:pPr>
            <a:r>
              <a:rPr lang="en-CA" sz="1600" dirty="0"/>
              <a:t>“All or nothing” funding</a:t>
            </a:r>
          </a:p>
          <a:p>
            <a:pPr marL="285750" indent="-285750">
              <a:buFont typeface="Wingdings" panose="05000000000000000000" pitchFamily="2" charset="2"/>
              <a:buChar char="§"/>
            </a:pPr>
            <a:r>
              <a:rPr lang="en-CA" sz="1600" dirty="0"/>
              <a:t>Intended for entrepreneurs</a:t>
            </a:r>
          </a:p>
          <a:p>
            <a:pPr marL="285750" indent="-285750">
              <a:buFont typeface="Wingdings" panose="05000000000000000000" pitchFamily="2" charset="2"/>
              <a:buChar char="§"/>
            </a:pPr>
            <a:endParaRPr lang="en-CA" sz="1600" dirty="0"/>
          </a:p>
        </p:txBody>
      </p:sp>
      <p:sp>
        <p:nvSpPr>
          <p:cNvPr id="13" name="TextBox 12">
            <a:extLst>
              <a:ext uri="{FF2B5EF4-FFF2-40B4-BE49-F238E27FC236}">
                <a16:creationId xmlns:a16="http://schemas.microsoft.com/office/drawing/2014/main" id="{22A6491C-E75A-4131-A3E1-C16407213318}"/>
              </a:ext>
            </a:extLst>
          </p:cNvPr>
          <p:cNvSpPr txBox="1"/>
          <p:nvPr/>
        </p:nvSpPr>
        <p:spPr>
          <a:xfrm>
            <a:off x="4599214" y="4742944"/>
            <a:ext cx="2993572" cy="1077218"/>
          </a:xfrm>
          <a:prstGeom prst="rect">
            <a:avLst/>
          </a:prstGeom>
          <a:noFill/>
        </p:spPr>
        <p:txBody>
          <a:bodyPr wrap="square" rtlCol="0">
            <a:spAutoFit/>
          </a:bodyPr>
          <a:lstStyle/>
          <a:p>
            <a:pPr marL="285750" indent="-285750">
              <a:buFont typeface="Wingdings" panose="05000000000000000000" pitchFamily="2" charset="2"/>
              <a:buChar char="§"/>
            </a:pPr>
            <a:r>
              <a:rPr lang="en-CA" sz="1600" dirty="0"/>
              <a:t>Somewhat well known</a:t>
            </a:r>
          </a:p>
          <a:p>
            <a:pPr marL="285750" indent="-285750">
              <a:buFont typeface="Wingdings" panose="05000000000000000000" pitchFamily="2" charset="2"/>
              <a:buChar char="§"/>
            </a:pPr>
            <a:r>
              <a:rPr lang="en-CA" sz="1600" dirty="0"/>
              <a:t>“Any collected” funding </a:t>
            </a:r>
          </a:p>
          <a:p>
            <a:pPr marL="285750" indent="-285750">
              <a:buFont typeface="Wingdings" panose="05000000000000000000" pitchFamily="2" charset="2"/>
              <a:buChar char="§"/>
            </a:pPr>
            <a:r>
              <a:rPr lang="en-CA" sz="1600" dirty="0"/>
              <a:t>Intended for entrepreneurs</a:t>
            </a:r>
          </a:p>
          <a:p>
            <a:pPr marL="285750" indent="-285750">
              <a:buFont typeface="Wingdings" panose="05000000000000000000" pitchFamily="2" charset="2"/>
              <a:buChar char="§"/>
            </a:pPr>
            <a:endParaRPr lang="en-CA" sz="1600" dirty="0"/>
          </a:p>
        </p:txBody>
      </p:sp>
      <p:sp>
        <p:nvSpPr>
          <p:cNvPr id="14" name="TextBox 13">
            <a:extLst>
              <a:ext uri="{FF2B5EF4-FFF2-40B4-BE49-F238E27FC236}">
                <a16:creationId xmlns:a16="http://schemas.microsoft.com/office/drawing/2014/main" id="{A751021C-6C95-4DA7-A450-E091C7DFD650}"/>
              </a:ext>
            </a:extLst>
          </p:cNvPr>
          <p:cNvSpPr txBox="1"/>
          <p:nvPr/>
        </p:nvSpPr>
        <p:spPr>
          <a:xfrm>
            <a:off x="7799614" y="4742944"/>
            <a:ext cx="2993572" cy="1077218"/>
          </a:xfrm>
          <a:prstGeom prst="rect">
            <a:avLst/>
          </a:prstGeom>
          <a:noFill/>
        </p:spPr>
        <p:txBody>
          <a:bodyPr wrap="square" rtlCol="0">
            <a:spAutoFit/>
          </a:bodyPr>
          <a:lstStyle/>
          <a:p>
            <a:pPr marL="285750" indent="-285750">
              <a:buFont typeface="Wingdings" panose="05000000000000000000" pitchFamily="2" charset="2"/>
              <a:buChar char="§"/>
            </a:pPr>
            <a:r>
              <a:rPr lang="en-CA" sz="1600" dirty="0"/>
              <a:t>Lowest fees on this list</a:t>
            </a:r>
          </a:p>
          <a:p>
            <a:pPr marL="285750" indent="-285750">
              <a:buFont typeface="Wingdings" panose="05000000000000000000" pitchFamily="2" charset="2"/>
              <a:buChar char="§"/>
            </a:pPr>
            <a:r>
              <a:rPr lang="en-CA" sz="1600" dirty="0"/>
              <a:t>Flexible funding options</a:t>
            </a:r>
          </a:p>
          <a:p>
            <a:pPr marL="285750" indent="-285750">
              <a:buFont typeface="Wingdings" panose="05000000000000000000" pitchFamily="2" charset="2"/>
              <a:buChar char="§"/>
            </a:pPr>
            <a:r>
              <a:rPr lang="en-CA" sz="1600" dirty="0"/>
              <a:t>Intended for causes</a:t>
            </a:r>
          </a:p>
          <a:p>
            <a:pPr marL="285750" indent="-285750">
              <a:buFont typeface="Wingdings" panose="05000000000000000000" pitchFamily="2" charset="2"/>
              <a:buChar char="§"/>
            </a:pPr>
            <a:endParaRPr lang="en-CA" sz="1600" dirty="0"/>
          </a:p>
        </p:txBody>
      </p:sp>
    </p:spTree>
    <p:extLst>
      <p:ext uri="{BB962C8B-B14F-4D97-AF65-F5344CB8AC3E}">
        <p14:creationId xmlns:p14="http://schemas.microsoft.com/office/powerpoint/2010/main" val="2357674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E62F-8523-4675-9A3C-AF4E401493C9}"/>
              </a:ext>
            </a:extLst>
          </p:cNvPr>
          <p:cNvSpPr txBox="1">
            <a:spLocks/>
          </p:cNvSpPr>
          <p:nvPr/>
        </p:nvSpPr>
        <p:spPr>
          <a:xfrm>
            <a:off x="1524000" y="674913"/>
            <a:ext cx="9144000" cy="968149"/>
          </a:xfrm>
          <a:prstGeom prst="rect">
            <a:avLst/>
          </a:prstGeom>
        </p:spPr>
        <p:txBody>
          <a:bodyPr anchor="b"/>
          <a:lstStyle>
            <a:lvl1pPr algn="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dirty="0"/>
              <a:t>Preparing for Success</a:t>
            </a:r>
          </a:p>
        </p:txBody>
      </p:sp>
      <p:sp>
        <p:nvSpPr>
          <p:cNvPr id="3" name="Subtitle 2">
            <a:extLst>
              <a:ext uri="{FF2B5EF4-FFF2-40B4-BE49-F238E27FC236}">
                <a16:creationId xmlns:a16="http://schemas.microsoft.com/office/drawing/2014/main" id="{AEA833A1-EA27-4348-A40C-FBCC23E352E4}"/>
              </a:ext>
            </a:extLst>
          </p:cNvPr>
          <p:cNvSpPr txBox="1">
            <a:spLocks/>
          </p:cNvSpPr>
          <p:nvPr/>
        </p:nvSpPr>
        <p:spPr>
          <a:xfrm>
            <a:off x="1524000" y="2012724"/>
            <a:ext cx="9144000" cy="354645"/>
          </a:xfrm>
          <a:prstGeom prst="rect">
            <a:avLst/>
          </a:prstGeom>
        </p:spPr>
        <p:txBody>
          <a:bodyPr>
            <a:normAutofit/>
          </a:bodyPr>
          <a:lstStyle>
            <a:lvl1pPr marL="0" indent="0" algn="r" defTabSz="914400" rtl="0" eaLnBrk="1" latinLnBrk="0" hangingPunct="1">
              <a:lnSpc>
                <a:spcPct val="90000"/>
              </a:lnSpc>
              <a:spcBef>
                <a:spcPts val="1000"/>
              </a:spcBef>
              <a:buFont typeface="Arial" panose="020B0604020202020204" pitchFamily="34" charset="0"/>
              <a:buNone/>
              <a:defRPr lang="en-US" sz="1600" b="0" kern="1200" cap="none"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1" kern="1200" cap="all" baseline="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2" algn="r"/>
            <a:r>
              <a:rPr lang="en-US" b="1" i="0" dirty="0">
                <a:solidFill>
                  <a:srgbClr val="0D1426"/>
                </a:solidFill>
                <a:effectLst/>
                <a:latin typeface="Roboto" panose="02000000000000000000" pitchFamily="2" charset="0"/>
              </a:rPr>
              <a:t>Treat a Crowdfunding Campaign Like a Sale</a:t>
            </a:r>
            <a:endParaRPr lang="en-US" b="1" dirty="0"/>
          </a:p>
        </p:txBody>
      </p:sp>
      <p:cxnSp>
        <p:nvCxnSpPr>
          <p:cNvPr id="4" name="Straight Connector 3">
            <a:extLst>
              <a:ext uri="{FF2B5EF4-FFF2-40B4-BE49-F238E27FC236}">
                <a16:creationId xmlns:a16="http://schemas.microsoft.com/office/drawing/2014/main" id="{546CE975-B8F4-4C63-8605-2EF2426A010A}"/>
              </a:ext>
            </a:extLst>
          </p:cNvPr>
          <p:cNvCxnSpPr>
            <a:cxnSpLocks/>
          </p:cNvCxnSpPr>
          <p:nvPr/>
        </p:nvCxnSpPr>
        <p:spPr>
          <a:xfrm>
            <a:off x="2128157" y="1794722"/>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751021C-6C95-4DA7-A450-E091C7DFD650}"/>
              </a:ext>
            </a:extLst>
          </p:cNvPr>
          <p:cNvSpPr txBox="1"/>
          <p:nvPr/>
        </p:nvSpPr>
        <p:spPr>
          <a:xfrm>
            <a:off x="7674428" y="3832239"/>
            <a:ext cx="2993572" cy="1815882"/>
          </a:xfrm>
          <a:prstGeom prst="rect">
            <a:avLst/>
          </a:prstGeom>
          <a:noFill/>
        </p:spPr>
        <p:txBody>
          <a:bodyPr wrap="square" rtlCol="0">
            <a:spAutoFit/>
          </a:bodyPr>
          <a:lstStyle/>
          <a:p>
            <a:r>
              <a:rPr lang="en-CA" sz="1600" b="1" cap="all" dirty="0">
                <a:solidFill>
                  <a:schemeClr val="tx2"/>
                </a:solidFill>
              </a:rPr>
              <a:t>You will need</a:t>
            </a:r>
          </a:p>
          <a:p>
            <a:pPr marL="285750" indent="-285750">
              <a:buFont typeface="Wingdings" panose="05000000000000000000" pitchFamily="2" charset="2"/>
              <a:buChar char="§"/>
            </a:pPr>
            <a:r>
              <a:rPr lang="en-CA" sz="1600" dirty="0"/>
              <a:t>Prototypes</a:t>
            </a:r>
          </a:p>
          <a:p>
            <a:pPr marL="285750" indent="-285750">
              <a:buFont typeface="Wingdings" panose="05000000000000000000" pitchFamily="2" charset="2"/>
              <a:buChar char="§"/>
            </a:pPr>
            <a:r>
              <a:rPr lang="en-CA" sz="1600" dirty="0"/>
              <a:t>Numerous images</a:t>
            </a:r>
          </a:p>
          <a:p>
            <a:pPr marL="285750" indent="-285750">
              <a:buFont typeface="Wingdings" panose="05000000000000000000" pitchFamily="2" charset="2"/>
              <a:buChar char="§"/>
            </a:pPr>
            <a:r>
              <a:rPr lang="en-CA" sz="1600" dirty="0"/>
              <a:t>Significant graphic design</a:t>
            </a:r>
          </a:p>
          <a:p>
            <a:pPr marL="285750" indent="-285750">
              <a:buFont typeface="Wingdings" panose="05000000000000000000" pitchFamily="2" charset="2"/>
              <a:buChar char="§"/>
            </a:pPr>
            <a:r>
              <a:rPr lang="en-CA" sz="1600" dirty="0"/>
              <a:t>At least 1 video</a:t>
            </a:r>
          </a:p>
          <a:p>
            <a:pPr marL="285750" indent="-285750">
              <a:buFont typeface="Wingdings" panose="05000000000000000000" pitchFamily="2" charset="2"/>
              <a:buChar char="§"/>
            </a:pPr>
            <a:r>
              <a:rPr lang="en-CA" sz="1600" dirty="0"/>
              <a:t>30+ days of focus</a:t>
            </a:r>
          </a:p>
          <a:p>
            <a:pPr marL="285750" indent="-285750">
              <a:buFont typeface="Wingdings" panose="05000000000000000000" pitchFamily="2" charset="2"/>
              <a:buChar char="§"/>
            </a:pPr>
            <a:endParaRPr lang="en-CA" sz="1600" dirty="0"/>
          </a:p>
        </p:txBody>
      </p:sp>
      <p:sp>
        <p:nvSpPr>
          <p:cNvPr id="10" name="TextBox 9">
            <a:extLst>
              <a:ext uri="{FF2B5EF4-FFF2-40B4-BE49-F238E27FC236}">
                <a16:creationId xmlns:a16="http://schemas.microsoft.com/office/drawing/2014/main" id="{9781E338-20AF-4CEC-B7E7-5260F155C160}"/>
              </a:ext>
            </a:extLst>
          </p:cNvPr>
          <p:cNvSpPr txBox="1"/>
          <p:nvPr/>
        </p:nvSpPr>
        <p:spPr>
          <a:xfrm>
            <a:off x="1137556" y="3832239"/>
            <a:ext cx="6711044" cy="1815882"/>
          </a:xfrm>
          <a:prstGeom prst="rect">
            <a:avLst/>
          </a:prstGeom>
          <a:noFill/>
        </p:spPr>
        <p:txBody>
          <a:bodyPr wrap="square" rtlCol="0">
            <a:spAutoFit/>
          </a:bodyPr>
          <a:lstStyle/>
          <a:p>
            <a:r>
              <a:rPr lang="en-CA" sz="1600" b="1" cap="all" dirty="0">
                <a:solidFill>
                  <a:schemeClr val="tx2"/>
                </a:solidFill>
              </a:rPr>
              <a:t>You should Know</a:t>
            </a:r>
          </a:p>
          <a:p>
            <a:r>
              <a:rPr lang="en-CA" sz="1600" dirty="0"/>
              <a:t>63.5% of all Kickstarter campaigns fail to fund.</a:t>
            </a:r>
          </a:p>
          <a:p>
            <a:endParaRPr lang="en-CA" sz="1600" dirty="0"/>
          </a:p>
          <a:p>
            <a:r>
              <a:rPr lang="en-CA" sz="1600" dirty="0"/>
              <a:t>Preparing for a crowdfunding campaign requires a lot of preparation and up-front investment. A campaign that is not properly planned will fail before it has started.</a:t>
            </a:r>
          </a:p>
          <a:p>
            <a:pPr marL="285750" indent="-285750">
              <a:buFont typeface="Wingdings" panose="05000000000000000000" pitchFamily="2" charset="2"/>
              <a:buChar char="§"/>
            </a:pPr>
            <a:endParaRPr lang="en-CA" sz="1600" dirty="0"/>
          </a:p>
        </p:txBody>
      </p:sp>
    </p:spTree>
    <p:extLst>
      <p:ext uri="{BB962C8B-B14F-4D97-AF65-F5344CB8AC3E}">
        <p14:creationId xmlns:p14="http://schemas.microsoft.com/office/powerpoint/2010/main" val="158798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8159D4C1-D609-4664-8167-C68C2B111B7E}"/>
              </a:ext>
            </a:extLst>
          </p:cNvPr>
          <p:cNvCxnSpPr>
            <a:cxnSpLocks/>
          </p:cNvCxnSpPr>
          <p:nvPr/>
        </p:nvCxnSpPr>
        <p:spPr>
          <a:xfrm>
            <a:off x="2950028" y="2394965"/>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89368223-6C71-4972-AB18-D686CA42F7C8}"/>
              </a:ext>
            </a:extLst>
          </p:cNvPr>
          <p:cNvSpPr/>
          <p:nvPr/>
        </p:nvSpPr>
        <p:spPr>
          <a:xfrm>
            <a:off x="304799" y="3978729"/>
            <a:ext cx="4093029" cy="1953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54C08D95-0CCF-42B7-957E-146C7CF18E84}"/>
              </a:ext>
            </a:extLst>
          </p:cNvPr>
          <p:cNvSpPr>
            <a:spLocks noGrp="1"/>
          </p:cNvSpPr>
          <p:nvPr>
            <p:ph type="title"/>
          </p:nvPr>
        </p:nvSpPr>
        <p:spPr>
          <a:xfrm>
            <a:off x="6487886" y="1274477"/>
            <a:ext cx="5001985" cy="1325563"/>
          </a:xfrm>
        </p:spPr>
        <p:txBody>
          <a:bodyPr/>
          <a:lstStyle/>
          <a:p>
            <a:pPr algn="r"/>
            <a:r>
              <a:rPr lang="en-CA" dirty="0"/>
              <a:t>Prototyping</a:t>
            </a:r>
          </a:p>
        </p:txBody>
      </p:sp>
      <p:sp>
        <p:nvSpPr>
          <p:cNvPr id="3" name="Content Placeholder 2">
            <a:extLst>
              <a:ext uri="{FF2B5EF4-FFF2-40B4-BE49-F238E27FC236}">
                <a16:creationId xmlns:a16="http://schemas.microsoft.com/office/drawing/2014/main" id="{52C529F0-9E1E-49D9-9E6C-7A914E99B39A}"/>
              </a:ext>
            </a:extLst>
          </p:cNvPr>
          <p:cNvSpPr>
            <a:spLocks noGrp="1"/>
          </p:cNvSpPr>
          <p:nvPr>
            <p:ph idx="1"/>
          </p:nvPr>
        </p:nvSpPr>
        <p:spPr>
          <a:xfrm>
            <a:off x="6487886" y="2600040"/>
            <a:ext cx="5001985" cy="503917"/>
          </a:xfrm>
        </p:spPr>
        <p:txBody>
          <a:bodyPr>
            <a:normAutofit fontScale="92500"/>
          </a:bodyPr>
          <a:lstStyle/>
          <a:p>
            <a:pPr algn="r"/>
            <a:r>
              <a:rPr lang="en-CA" b="1" cap="all" dirty="0"/>
              <a:t>Make it as realistic as possible.</a:t>
            </a:r>
          </a:p>
        </p:txBody>
      </p:sp>
      <p:pic>
        <p:nvPicPr>
          <p:cNvPr id="8" name="Picture 7">
            <a:extLst>
              <a:ext uri="{FF2B5EF4-FFF2-40B4-BE49-F238E27FC236}">
                <a16:creationId xmlns:a16="http://schemas.microsoft.com/office/drawing/2014/main" id="{63DA1377-DA8B-473C-A664-EB9F6B87950B}"/>
              </a:ext>
            </a:extLst>
          </p:cNvPr>
          <p:cNvPicPr>
            <a:picLocks noChangeAspect="1"/>
          </p:cNvPicPr>
          <p:nvPr/>
        </p:nvPicPr>
        <p:blipFill>
          <a:blip r:embed="rId2"/>
          <a:stretch>
            <a:fillRect/>
          </a:stretch>
        </p:blipFill>
        <p:spPr>
          <a:xfrm>
            <a:off x="661258" y="1274477"/>
            <a:ext cx="5097285" cy="4309045"/>
          </a:xfrm>
          <a:prstGeom prst="rect">
            <a:avLst/>
          </a:prstGeom>
        </p:spPr>
      </p:pic>
      <p:sp>
        <p:nvSpPr>
          <p:cNvPr id="12" name="Text Placeholder 27">
            <a:extLst>
              <a:ext uri="{FF2B5EF4-FFF2-40B4-BE49-F238E27FC236}">
                <a16:creationId xmlns:a16="http://schemas.microsoft.com/office/drawing/2014/main" id="{58D1D185-D8EF-4AB2-9B0B-0AA75A2C1858}"/>
              </a:ext>
            </a:extLst>
          </p:cNvPr>
          <p:cNvSpPr txBox="1">
            <a:spLocks/>
          </p:cNvSpPr>
          <p:nvPr/>
        </p:nvSpPr>
        <p:spPr>
          <a:xfrm>
            <a:off x="304799" y="522517"/>
            <a:ext cx="320702" cy="3395520"/>
          </a:xfrm>
          <a:prstGeom prst="rect">
            <a:avLst/>
          </a:prstGeom>
        </p:spPr>
        <p:txBody>
          <a:bodyPr vert="vert270"/>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400" dirty="0" err="1"/>
              <a:t>GEnCon</a:t>
            </a:r>
            <a:r>
              <a:rPr lang="en-US" sz="1400" dirty="0"/>
              <a:t> Indy | August, 2018</a:t>
            </a:r>
          </a:p>
        </p:txBody>
      </p:sp>
      <p:sp>
        <p:nvSpPr>
          <p:cNvPr id="14" name="Content Placeholder 2">
            <a:extLst>
              <a:ext uri="{FF2B5EF4-FFF2-40B4-BE49-F238E27FC236}">
                <a16:creationId xmlns:a16="http://schemas.microsoft.com/office/drawing/2014/main" id="{580ABB6A-89D7-430A-BAF9-0EDC02BC397A}"/>
              </a:ext>
            </a:extLst>
          </p:cNvPr>
          <p:cNvSpPr txBox="1">
            <a:spLocks/>
          </p:cNvSpPr>
          <p:nvPr/>
        </p:nvSpPr>
        <p:spPr>
          <a:xfrm>
            <a:off x="6487886" y="3233368"/>
            <a:ext cx="5042857" cy="23501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Your prototype(s) will be used to create campaign graphics, solicit reviewers/influencers, and show backers you mean business.</a:t>
            </a:r>
          </a:p>
        </p:txBody>
      </p:sp>
    </p:spTree>
    <p:extLst>
      <p:ext uri="{BB962C8B-B14F-4D97-AF65-F5344CB8AC3E}">
        <p14:creationId xmlns:p14="http://schemas.microsoft.com/office/powerpoint/2010/main" val="292415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8159D4C1-D609-4664-8167-C68C2B111B7E}"/>
              </a:ext>
            </a:extLst>
          </p:cNvPr>
          <p:cNvCxnSpPr>
            <a:cxnSpLocks/>
          </p:cNvCxnSpPr>
          <p:nvPr/>
        </p:nvCxnSpPr>
        <p:spPr>
          <a:xfrm>
            <a:off x="2950028" y="2394965"/>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89368223-6C71-4972-AB18-D686CA42F7C8}"/>
              </a:ext>
            </a:extLst>
          </p:cNvPr>
          <p:cNvSpPr/>
          <p:nvPr/>
        </p:nvSpPr>
        <p:spPr>
          <a:xfrm>
            <a:off x="304799" y="3978729"/>
            <a:ext cx="4093029" cy="1953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54C08D95-0CCF-42B7-957E-146C7CF18E84}"/>
              </a:ext>
            </a:extLst>
          </p:cNvPr>
          <p:cNvSpPr>
            <a:spLocks noGrp="1"/>
          </p:cNvSpPr>
          <p:nvPr>
            <p:ph type="title"/>
          </p:nvPr>
        </p:nvSpPr>
        <p:spPr>
          <a:xfrm>
            <a:off x="6487886" y="1274477"/>
            <a:ext cx="5001985" cy="1325563"/>
          </a:xfrm>
        </p:spPr>
        <p:txBody>
          <a:bodyPr/>
          <a:lstStyle/>
          <a:p>
            <a:pPr algn="r"/>
            <a:r>
              <a:rPr lang="en-CA" dirty="0"/>
              <a:t>Images &amp; Graphics</a:t>
            </a:r>
          </a:p>
        </p:txBody>
      </p:sp>
      <p:sp>
        <p:nvSpPr>
          <p:cNvPr id="3" name="Content Placeholder 2">
            <a:extLst>
              <a:ext uri="{FF2B5EF4-FFF2-40B4-BE49-F238E27FC236}">
                <a16:creationId xmlns:a16="http://schemas.microsoft.com/office/drawing/2014/main" id="{52C529F0-9E1E-49D9-9E6C-7A914E99B39A}"/>
              </a:ext>
            </a:extLst>
          </p:cNvPr>
          <p:cNvSpPr>
            <a:spLocks noGrp="1"/>
          </p:cNvSpPr>
          <p:nvPr>
            <p:ph idx="1"/>
          </p:nvPr>
        </p:nvSpPr>
        <p:spPr>
          <a:xfrm>
            <a:off x="6487886" y="2600040"/>
            <a:ext cx="5001985" cy="503917"/>
          </a:xfrm>
        </p:spPr>
        <p:txBody>
          <a:bodyPr>
            <a:normAutofit fontScale="92500"/>
          </a:bodyPr>
          <a:lstStyle/>
          <a:p>
            <a:pPr algn="r"/>
            <a:r>
              <a:rPr lang="en-CA" b="1" cap="all" dirty="0"/>
              <a:t>Create an engaging campaign</a:t>
            </a:r>
          </a:p>
        </p:txBody>
      </p:sp>
      <p:sp>
        <p:nvSpPr>
          <p:cNvPr id="12" name="Text Placeholder 27">
            <a:extLst>
              <a:ext uri="{FF2B5EF4-FFF2-40B4-BE49-F238E27FC236}">
                <a16:creationId xmlns:a16="http://schemas.microsoft.com/office/drawing/2014/main" id="{58D1D185-D8EF-4AB2-9B0B-0AA75A2C1858}"/>
              </a:ext>
            </a:extLst>
          </p:cNvPr>
          <p:cNvSpPr txBox="1">
            <a:spLocks/>
          </p:cNvSpPr>
          <p:nvPr/>
        </p:nvSpPr>
        <p:spPr>
          <a:xfrm>
            <a:off x="304799" y="522517"/>
            <a:ext cx="320702" cy="3395520"/>
          </a:xfrm>
          <a:prstGeom prst="rect">
            <a:avLst/>
          </a:prstGeom>
        </p:spPr>
        <p:txBody>
          <a:bodyPr vert="vert270"/>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400" dirty="0"/>
              <a:t>Deck of Stories &amp; NPC Cards</a:t>
            </a:r>
          </a:p>
        </p:txBody>
      </p:sp>
      <p:sp>
        <p:nvSpPr>
          <p:cNvPr id="14" name="Content Placeholder 2">
            <a:extLst>
              <a:ext uri="{FF2B5EF4-FFF2-40B4-BE49-F238E27FC236}">
                <a16:creationId xmlns:a16="http://schemas.microsoft.com/office/drawing/2014/main" id="{580ABB6A-89D7-430A-BAF9-0EDC02BC397A}"/>
              </a:ext>
            </a:extLst>
          </p:cNvPr>
          <p:cNvSpPr txBox="1">
            <a:spLocks/>
          </p:cNvSpPr>
          <p:nvPr/>
        </p:nvSpPr>
        <p:spPr>
          <a:xfrm>
            <a:off x="6487886" y="3233368"/>
            <a:ext cx="5042857" cy="23501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Significant graphic design will be required to create engaging graphics that display reward tiers, stretch goals, add-ons, shipping rates, etc.</a:t>
            </a:r>
          </a:p>
        </p:txBody>
      </p:sp>
      <p:pic>
        <p:nvPicPr>
          <p:cNvPr id="7" name="Picture 6">
            <a:extLst>
              <a:ext uri="{FF2B5EF4-FFF2-40B4-BE49-F238E27FC236}">
                <a16:creationId xmlns:a16="http://schemas.microsoft.com/office/drawing/2014/main" id="{5576F36E-C4CD-4B09-9817-4EFD9BC45CF9}"/>
              </a:ext>
            </a:extLst>
          </p:cNvPr>
          <p:cNvPicPr>
            <a:picLocks noChangeAspect="1"/>
          </p:cNvPicPr>
          <p:nvPr/>
        </p:nvPicPr>
        <p:blipFill>
          <a:blip r:embed="rId2"/>
          <a:stretch>
            <a:fillRect/>
          </a:stretch>
        </p:blipFill>
        <p:spPr>
          <a:xfrm>
            <a:off x="661257" y="1268400"/>
            <a:ext cx="4650972" cy="4310901"/>
          </a:xfrm>
          <a:prstGeom prst="rect">
            <a:avLst/>
          </a:prstGeom>
        </p:spPr>
      </p:pic>
    </p:spTree>
    <p:extLst>
      <p:ext uri="{BB962C8B-B14F-4D97-AF65-F5344CB8AC3E}">
        <p14:creationId xmlns:p14="http://schemas.microsoft.com/office/powerpoint/2010/main" val="25335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8159D4C1-D609-4664-8167-C68C2B111B7E}"/>
              </a:ext>
            </a:extLst>
          </p:cNvPr>
          <p:cNvCxnSpPr>
            <a:cxnSpLocks/>
          </p:cNvCxnSpPr>
          <p:nvPr/>
        </p:nvCxnSpPr>
        <p:spPr>
          <a:xfrm>
            <a:off x="2950028" y="2394965"/>
            <a:ext cx="85398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89368223-6C71-4972-AB18-D686CA42F7C8}"/>
              </a:ext>
            </a:extLst>
          </p:cNvPr>
          <p:cNvSpPr/>
          <p:nvPr/>
        </p:nvSpPr>
        <p:spPr>
          <a:xfrm>
            <a:off x="304799" y="3978729"/>
            <a:ext cx="4093029" cy="19539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54C08D95-0CCF-42B7-957E-146C7CF18E84}"/>
              </a:ext>
            </a:extLst>
          </p:cNvPr>
          <p:cNvSpPr>
            <a:spLocks noGrp="1"/>
          </p:cNvSpPr>
          <p:nvPr>
            <p:ph type="title"/>
          </p:nvPr>
        </p:nvSpPr>
        <p:spPr>
          <a:xfrm>
            <a:off x="6487886" y="1274477"/>
            <a:ext cx="5001985" cy="1325563"/>
          </a:xfrm>
        </p:spPr>
        <p:txBody>
          <a:bodyPr/>
          <a:lstStyle/>
          <a:p>
            <a:pPr algn="r"/>
            <a:r>
              <a:rPr lang="en-CA" dirty="0"/>
              <a:t>Video Introduction</a:t>
            </a:r>
          </a:p>
        </p:txBody>
      </p:sp>
      <p:sp>
        <p:nvSpPr>
          <p:cNvPr id="3" name="Content Placeholder 2">
            <a:extLst>
              <a:ext uri="{FF2B5EF4-FFF2-40B4-BE49-F238E27FC236}">
                <a16:creationId xmlns:a16="http://schemas.microsoft.com/office/drawing/2014/main" id="{52C529F0-9E1E-49D9-9E6C-7A914E99B39A}"/>
              </a:ext>
            </a:extLst>
          </p:cNvPr>
          <p:cNvSpPr>
            <a:spLocks noGrp="1"/>
          </p:cNvSpPr>
          <p:nvPr>
            <p:ph idx="1"/>
          </p:nvPr>
        </p:nvSpPr>
        <p:spPr>
          <a:xfrm>
            <a:off x="6487886" y="2600040"/>
            <a:ext cx="5001985" cy="503917"/>
          </a:xfrm>
        </p:spPr>
        <p:txBody>
          <a:bodyPr>
            <a:normAutofit/>
          </a:bodyPr>
          <a:lstStyle/>
          <a:p>
            <a:pPr algn="r"/>
            <a:r>
              <a:rPr lang="en-CA" b="1" cap="all" dirty="0"/>
              <a:t>Make a personal appeal</a:t>
            </a:r>
          </a:p>
        </p:txBody>
      </p:sp>
      <p:sp>
        <p:nvSpPr>
          <p:cNvPr id="12" name="Text Placeholder 27">
            <a:extLst>
              <a:ext uri="{FF2B5EF4-FFF2-40B4-BE49-F238E27FC236}">
                <a16:creationId xmlns:a16="http://schemas.microsoft.com/office/drawing/2014/main" id="{58D1D185-D8EF-4AB2-9B0B-0AA75A2C1858}"/>
              </a:ext>
            </a:extLst>
          </p:cNvPr>
          <p:cNvSpPr txBox="1">
            <a:spLocks/>
          </p:cNvSpPr>
          <p:nvPr/>
        </p:nvSpPr>
        <p:spPr>
          <a:xfrm>
            <a:off x="304799" y="522517"/>
            <a:ext cx="320702" cy="3395520"/>
          </a:xfrm>
          <a:prstGeom prst="rect">
            <a:avLst/>
          </a:prstGeom>
        </p:spPr>
        <p:txBody>
          <a:bodyPr vert="vert270"/>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1400" dirty="0"/>
              <a:t>Albion’s Legacy | 2014</a:t>
            </a:r>
          </a:p>
        </p:txBody>
      </p:sp>
      <p:sp>
        <p:nvSpPr>
          <p:cNvPr id="14" name="Content Placeholder 2">
            <a:extLst>
              <a:ext uri="{FF2B5EF4-FFF2-40B4-BE49-F238E27FC236}">
                <a16:creationId xmlns:a16="http://schemas.microsoft.com/office/drawing/2014/main" id="{580ABB6A-89D7-430A-BAF9-0EDC02BC397A}"/>
              </a:ext>
            </a:extLst>
          </p:cNvPr>
          <p:cNvSpPr txBox="1">
            <a:spLocks/>
          </p:cNvSpPr>
          <p:nvPr/>
        </p:nvSpPr>
        <p:spPr>
          <a:xfrm>
            <a:off x="6487886" y="3233368"/>
            <a:ext cx="5042857" cy="23501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cap="none" baseline="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600" b="1" kern="1200" cap="all" baseline="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cap="all" baseline="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A well crafted video helps backers invest in both your product and you. Be prepared to make an impression on people.</a:t>
            </a:r>
          </a:p>
        </p:txBody>
      </p:sp>
      <p:pic>
        <p:nvPicPr>
          <p:cNvPr id="11" name="Picture 10">
            <a:extLst>
              <a:ext uri="{FF2B5EF4-FFF2-40B4-BE49-F238E27FC236}">
                <a16:creationId xmlns:a16="http://schemas.microsoft.com/office/drawing/2014/main" id="{A39309E1-5BDB-4E94-ABE9-E4869B2C6794}"/>
              </a:ext>
            </a:extLst>
          </p:cNvPr>
          <p:cNvPicPr>
            <a:picLocks noChangeAspect="1"/>
          </p:cNvPicPr>
          <p:nvPr/>
        </p:nvPicPr>
        <p:blipFill rotWithShape="1">
          <a:blip r:embed="rId2"/>
          <a:srcRect l="9198" t="-14642" r="8781" b="-104"/>
          <a:stretch/>
        </p:blipFill>
        <p:spPr>
          <a:xfrm>
            <a:off x="661257" y="1256252"/>
            <a:ext cx="5483729" cy="4323049"/>
          </a:xfrm>
          <a:prstGeom prst="rect">
            <a:avLst/>
          </a:prstGeom>
        </p:spPr>
      </p:pic>
    </p:spTree>
    <p:extLst>
      <p:ext uri="{BB962C8B-B14F-4D97-AF65-F5344CB8AC3E}">
        <p14:creationId xmlns:p14="http://schemas.microsoft.com/office/powerpoint/2010/main" val="236643289"/>
      </p:ext>
    </p:extLst>
  </p:cSld>
  <p:clrMapOvr>
    <a:masterClrMapping/>
  </p:clrMapOvr>
</p:sld>
</file>

<file path=ppt/theme/theme1.xml><?xml version="1.0" encoding="utf-8"?>
<a:theme xmlns:a="http://schemas.openxmlformats.org/drawingml/2006/main" name="Office Theme">
  <a:themeElements>
    <a:clrScheme name="2H Media">
      <a:dk1>
        <a:srgbClr val="0D1426"/>
      </a:dk1>
      <a:lt1>
        <a:sysClr val="window" lastClr="FFFFFF"/>
      </a:lt1>
      <a:dk2>
        <a:srgbClr val="C20B01"/>
      </a:dk2>
      <a:lt2>
        <a:srgbClr val="F8F8F6"/>
      </a:lt2>
      <a:accent1>
        <a:srgbClr val="586874"/>
      </a:accent1>
      <a:accent2>
        <a:srgbClr val="C1AC93"/>
      </a:accent2>
      <a:accent3>
        <a:srgbClr val="D1C2B5"/>
      </a:accent3>
      <a:accent4>
        <a:srgbClr val="E04A52"/>
      </a:accent4>
      <a:accent5>
        <a:srgbClr val="E04A52"/>
      </a:accent5>
      <a:accent6>
        <a:srgbClr val="E04A52"/>
      </a:accent6>
      <a:hlink>
        <a:srgbClr val="10296E"/>
      </a:hlink>
      <a:folHlink>
        <a:srgbClr val="C20B01"/>
      </a:folHlink>
    </a:clrScheme>
    <a:fontScheme name="2H Media">
      <a:majorFont>
        <a:latin typeface="Roboto"/>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TotalTime>
  <Words>843</Words>
  <Application>Microsoft Office PowerPoint</Application>
  <PresentationFormat>Widescreen</PresentationFormat>
  <Paragraphs>167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vt:lpstr>
      <vt:lpstr>Roboto</vt:lpstr>
      <vt:lpstr>Wingdings</vt:lpstr>
      <vt:lpstr>Office Theme</vt:lpstr>
      <vt:lpstr>PowerPoint Presentation</vt:lpstr>
      <vt:lpstr>People First Marketing</vt:lpstr>
      <vt:lpstr>What you’ll learn</vt:lpstr>
      <vt:lpstr>PowerPoint Presentation</vt:lpstr>
      <vt:lpstr>PowerPoint Presentation</vt:lpstr>
      <vt:lpstr>PowerPoint Presentation</vt:lpstr>
      <vt:lpstr>Prototyping</vt:lpstr>
      <vt:lpstr>Images &amp; Graphics</vt:lpstr>
      <vt:lpstr>Video Introduction</vt:lpstr>
      <vt:lpstr>PowerPoint Presentation</vt:lpstr>
      <vt:lpstr>PowerPoint Presentation</vt:lpstr>
      <vt:lpstr>Why They Work</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2H Media</dc:creator>
  <cp:lastModifiedBy>2H Media</cp:lastModifiedBy>
  <cp:revision>37</cp:revision>
  <dcterms:created xsi:type="dcterms:W3CDTF">2021-07-09T18:18:22Z</dcterms:created>
  <dcterms:modified xsi:type="dcterms:W3CDTF">2021-07-13T00:14:08Z</dcterms:modified>
</cp:coreProperties>
</file>